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4" r:id="rId3"/>
  </p:sldMasterIdLst>
  <p:notesMasterIdLst>
    <p:notesMasterId r:id="rId27"/>
  </p:notesMasterIdLst>
  <p:sldIdLst>
    <p:sldId id="257" r:id="rId4"/>
    <p:sldId id="289" r:id="rId5"/>
    <p:sldId id="263" r:id="rId6"/>
    <p:sldId id="260" r:id="rId7"/>
    <p:sldId id="284" r:id="rId8"/>
    <p:sldId id="259" r:id="rId9"/>
    <p:sldId id="261" r:id="rId10"/>
    <p:sldId id="291" r:id="rId11"/>
    <p:sldId id="295" r:id="rId12"/>
    <p:sldId id="292" r:id="rId13"/>
    <p:sldId id="274" r:id="rId14"/>
    <p:sldId id="294" r:id="rId15"/>
    <p:sldId id="297" r:id="rId16"/>
    <p:sldId id="300" r:id="rId17"/>
    <p:sldId id="301" r:id="rId18"/>
    <p:sldId id="264" r:id="rId19"/>
    <p:sldId id="302" r:id="rId20"/>
    <p:sldId id="303" r:id="rId21"/>
    <p:sldId id="304" r:id="rId22"/>
    <p:sldId id="305" r:id="rId23"/>
    <p:sldId id="265" r:id="rId24"/>
    <p:sldId id="280" r:id="rId25"/>
    <p:sldId id="30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266" autoAdjust="0"/>
  </p:normalViewPr>
  <p:slideViewPr>
    <p:cSldViewPr snapToGrid="0">
      <p:cViewPr varScale="1">
        <p:scale>
          <a:sx n="89" d="100"/>
          <a:sy n="89" d="100"/>
        </p:scale>
        <p:origin x="14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SG" dirty="0"/>
              <a:t>Original</a:t>
            </a:r>
            <a:r>
              <a:rPr lang="en-SG" baseline="0" dirty="0"/>
              <a:t> V.S. Optimized Performance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Original</c:v>
                </c:pt>
              </c:strCache>
            </c:strRef>
          </c:tx>
          <c:spPr>
            <a:solidFill>
              <a:schemeClr val="accent1"/>
            </a:solidFill>
            <a:ln>
              <a:noFill/>
            </a:ln>
            <a:effectLst/>
          </c:spPr>
          <c:invertIfNegative val="0"/>
          <c:cat>
            <c:strRef>
              <c:f>Sheet1!$A$2:$A$4</c:f>
              <c:strCache>
                <c:ptCount val="3"/>
                <c:pt idx="0">
                  <c:v>Training Accuracy</c:v>
                </c:pt>
                <c:pt idx="1">
                  <c:v>Validation Accuracy</c:v>
                </c:pt>
                <c:pt idx="2">
                  <c:v>Testing Accuracy</c:v>
                </c:pt>
              </c:strCache>
            </c:strRef>
          </c:cat>
          <c:val>
            <c:numRef>
              <c:f>Sheet1!$B$2:$B$4</c:f>
              <c:numCache>
                <c:formatCode>General</c:formatCode>
                <c:ptCount val="3"/>
                <c:pt idx="0">
                  <c:v>99.7</c:v>
                </c:pt>
                <c:pt idx="1">
                  <c:v>6.2</c:v>
                </c:pt>
                <c:pt idx="2">
                  <c:v>81.099999999999994</c:v>
                </c:pt>
              </c:numCache>
            </c:numRef>
          </c:val>
          <c:extLst>
            <c:ext xmlns:c16="http://schemas.microsoft.com/office/drawing/2014/chart" uri="{C3380CC4-5D6E-409C-BE32-E72D297353CC}">
              <c16:uniqueId val="{00000000-F31C-4118-BF66-F9CCED1AFB40}"/>
            </c:ext>
          </c:extLst>
        </c:ser>
        <c:ser>
          <c:idx val="1"/>
          <c:order val="1"/>
          <c:tx>
            <c:strRef>
              <c:f>Sheet1!$C$1</c:f>
              <c:strCache>
                <c:ptCount val="1"/>
                <c:pt idx="0">
                  <c:v>Optimized</c:v>
                </c:pt>
              </c:strCache>
            </c:strRef>
          </c:tx>
          <c:spPr>
            <a:solidFill>
              <a:schemeClr val="accent2"/>
            </a:solidFill>
            <a:ln>
              <a:noFill/>
            </a:ln>
            <a:effectLst/>
          </c:spPr>
          <c:invertIfNegative val="0"/>
          <c:cat>
            <c:strRef>
              <c:f>Sheet1!$A$2:$A$4</c:f>
              <c:strCache>
                <c:ptCount val="3"/>
                <c:pt idx="0">
                  <c:v>Training Accuracy</c:v>
                </c:pt>
                <c:pt idx="1">
                  <c:v>Validation Accuracy</c:v>
                </c:pt>
                <c:pt idx="2">
                  <c:v>Testing Accuracy</c:v>
                </c:pt>
              </c:strCache>
            </c:strRef>
          </c:cat>
          <c:val>
            <c:numRef>
              <c:f>Sheet1!$C$2:$C$4</c:f>
              <c:numCache>
                <c:formatCode>General</c:formatCode>
                <c:ptCount val="3"/>
                <c:pt idx="0">
                  <c:v>98.9</c:v>
                </c:pt>
                <c:pt idx="1">
                  <c:v>16.600000000000001</c:v>
                </c:pt>
                <c:pt idx="2">
                  <c:v>74.900000000000006</c:v>
                </c:pt>
              </c:numCache>
            </c:numRef>
          </c:val>
          <c:extLst>
            <c:ext xmlns:c16="http://schemas.microsoft.com/office/drawing/2014/chart" uri="{C3380CC4-5D6E-409C-BE32-E72D297353CC}">
              <c16:uniqueId val="{00000001-F31C-4118-BF66-F9CCED1AFB40}"/>
            </c:ext>
          </c:extLst>
        </c:ser>
        <c:dLbls>
          <c:showLegendKey val="0"/>
          <c:showVal val="0"/>
          <c:showCatName val="0"/>
          <c:showSerName val="0"/>
          <c:showPercent val="0"/>
          <c:showBubbleSize val="0"/>
        </c:dLbls>
        <c:gapWidth val="219"/>
        <c:overlap val="-27"/>
        <c:axId val="890624968"/>
        <c:axId val="890626024"/>
      </c:barChart>
      <c:catAx>
        <c:axId val="89062496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dirty="0"/>
                  <a:t>Metric</a:t>
                </a:r>
                <a:r>
                  <a:rPr lang="en-SG" baseline="0" dirty="0"/>
                  <a:t> Type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0626024"/>
        <c:crosses val="autoZero"/>
        <c:auto val="1"/>
        <c:lblAlgn val="ctr"/>
        <c:lblOffset val="100"/>
        <c:noMultiLvlLbl val="0"/>
      </c:catAx>
      <c:valAx>
        <c:axId val="890626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dirty="0"/>
                  <a:t>Accuracy</a:t>
                </a:r>
                <a:r>
                  <a:rPr lang="en-SG" baseline="0" dirty="0"/>
                  <a:t> (%)</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0624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a:t>Training Accuracy over Epochs</a:t>
            </a:r>
          </a:p>
        </c:rich>
      </c:tx>
      <c:layout>
        <c:manualLayout>
          <c:xMode val="edge"/>
          <c:yMode val="edge"/>
          <c:x val="0.18442175196850394"/>
          <c:y val="3.1016460704342306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Original</c:v>
                </c:pt>
              </c:strCache>
            </c:strRef>
          </c:tx>
          <c:spPr>
            <a:ln w="28575" cap="rnd">
              <a:solidFill>
                <a:schemeClr val="accent1"/>
              </a:solidFill>
              <a:round/>
            </a:ln>
            <a:effectLst/>
          </c:spPr>
          <c:marker>
            <c:symbol val="none"/>
          </c:marker>
          <c:cat>
            <c:numRef>
              <c:f>Sheet1!$A$2:$A$6</c:f>
              <c:numCache>
                <c:formatCode>General</c:formatCode>
                <c:ptCount val="5"/>
                <c:pt idx="0">
                  <c:v>0</c:v>
                </c:pt>
                <c:pt idx="1">
                  <c:v>1</c:v>
                </c:pt>
                <c:pt idx="2">
                  <c:v>2</c:v>
                </c:pt>
                <c:pt idx="3">
                  <c:v>3</c:v>
                </c:pt>
                <c:pt idx="4">
                  <c:v>4</c:v>
                </c:pt>
              </c:numCache>
            </c:numRef>
          </c:cat>
          <c:val>
            <c:numRef>
              <c:f>Sheet1!$B$2:$B$6</c:f>
              <c:numCache>
                <c:formatCode>General</c:formatCode>
                <c:ptCount val="5"/>
                <c:pt idx="0">
                  <c:v>98.33</c:v>
                </c:pt>
                <c:pt idx="1">
                  <c:v>99.95</c:v>
                </c:pt>
                <c:pt idx="2">
                  <c:v>99.99</c:v>
                </c:pt>
                <c:pt idx="3">
                  <c:v>100</c:v>
                </c:pt>
                <c:pt idx="4">
                  <c:v>100</c:v>
                </c:pt>
              </c:numCache>
            </c:numRef>
          </c:val>
          <c:smooth val="0"/>
          <c:extLst>
            <c:ext xmlns:c16="http://schemas.microsoft.com/office/drawing/2014/chart" uri="{C3380CC4-5D6E-409C-BE32-E72D297353CC}">
              <c16:uniqueId val="{00000000-8E9C-4448-AA02-2F030ECA66BC}"/>
            </c:ext>
          </c:extLst>
        </c:ser>
        <c:dLbls>
          <c:showLegendKey val="0"/>
          <c:showVal val="0"/>
          <c:showCatName val="0"/>
          <c:showSerName val="0"/>
          <c:showPercent val="0"/>
          <c:showBubbleSize val="0"/>
        </c:dLbls>
        <c:smooth val="0"/>
        <c:axId val="866909608"/>
        <c:axId val="866911720"/>
      </c:lineChart>
      <c:catAx>
        <c:axId val="86690960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6911720"/>
        <c:crosses val="autoZero"/>
        <c:auto val="1"/>
        <c:lblAlgn val="ctr"/>
        <c:lblOffset val="100"/>
        <c:noMultiLvlLbl val="0"/>
      </c:catAx>
      <c:valAx>
        <c:axId val="866911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dirty="0"/>
                  <a:t>Training</a:t>
                </a:r>
                <a:r>
                  <a:rPr lang="en-SG" baseline="0" dirty="0"/>
                  <a:t> Accuracy</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6909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a:t>Test Accuracy over Batch Size</a:t>
            </a:r>
          </a:p>
        </c:rich>
      </c:tx>
      <c:layout>
        <c:manualLayout>
          <c:xMode val="edge"/>
          <c:yMode val="edge"/>
          <c:x val="0.21028264652113854"/>
          <c:y val="2.5847061107743981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64</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99.5</c:v>
                </c:pt>
              </c:numCache>
            </c:numRef>
          </c:val>
          <c:extLst>
            <c:ext xmlns:c16="http://schemas.microsoft.com/office/drawing/2014/chart" uri="{C3380CC4-5D6E-409C-BE32-E72D297353CC}">
              <c16:uniqueId val="{00000000-3DB7-4C84-BC31-959CB8327EFF}"/>
            </c:ext>
          </c:extLst>
        </c:ser>
        <c:ser>
          <c:idx val="1"/>
          <c:order val="1"/>
          <c:tx>
            <c:strRef>
              <c:f>Sheet1!$C$1</c:f>
              <c:strCache>
                <c:ptCount val="1"/>
                <c:pt idx="0">
                  <c:v>4096</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General</c:formatCode>
                <c:ptCount val="1"/>
                <c:pt idx="0">
                  <c:v>96</c:v>
                </c:pt>
              </c:numCache>
            </c:numRef>
          </c:val>
          <c:extLst>
            <c:ext xmlns:c16="http://schemas.microsoft.com/office/drawing/2014/chart" uri="{C3380CC4-5D6E-409C-BE32-E72D297353CC}">
              <c16:uniqueId val="{00000001-3DB7-4C84-BC31-959CB8327EFF}"/>
            </c:ext>
          </c:extLst>
        </c:ser>
        <c:dLbls>
          <c:showLegendKey val="0"/>
          <c:showVal val="0"/>
          <c:showCatName val="0"/>
          <c:showSerName val="0"/>
          <c:showPercent val="0"/>
          <c:showBubbleSize val="0"/>
        </c:dLbls>
        <c:gapWidth val="219"/>
        <c:overlap val="-27"/>
        <c:axId val="866923336"/>
        <c:axId val="866924392"/>
      </c:barChart>
      <c:catAx>
        <c:axId val="8669233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Batch Size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6924392"/>
        <c:crosses val="autoZero"/>
        <c:auto val="1"/>
        <c:lblAlgn val="ctr"/>
        <c:lblOffset val="100"/>
        <c:noMultiLvlLbl val="0"/>
      </c:catAx>
      <c:valAx>
        <c:axId val="866924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Testing 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6923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SG" dirty="0"/>
              <a:t>Original</a:t>
            </a:r>
            <a:r>
              <a:rPr lang="en-SG" baseline="0" dirty="0"/>
              <a:t> V.S. Optimized V.S. Final Performance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Original</c:v>
                </c:pt>
              </c:strCache>
            </c:strRef>
          </c:tx>
          <c:spPr>
            <a:solidFill>
              <a:schemeClr val="accent1"/>
            </a:solidFill>
            <a:ln>
              <a:noFill/>
            </a:ln>
            <a:effectLst/>
          </c:spPr>
          <c:invertIfNegative val="0"/>
          <c:cat>
            <c:strRef>
              <c:f>Sheet1!$A$2:$A$4</c:f>
              <c:strCache>
                <c:ptCount val="3"/>
                <c:pt idx="0">
                  <c:v>Training Accuracy</c:v>
                </c:pt>
                <c:pt idx="1">
                  <c:v>Validation Accuracy</c:v>
                </c:pt>
                <c:pt idx="2">
                  <c:v>Testing Accuracy</c:v>
                </c:pt>
              </c:strCache>
            </c:strRef>
          </c:cat>
          <c:val>
            <c:numRef>
              <c:f>Sheet1!$B$2:$B$4</c:f>
              <c:numCache>
                <c:formatCode>General</c:formatCode>
                <c:ptCount val="3"/>
                <c:pt idx="0">
                  <c:v>99.7</c:v>
                </c:pt>
                <c:pt idx="1">
                  <c:v>6.2</c:v>
                </c:pt>
                <c:pt idx="2">
                  <c:v>81.099999999999994</c:v>
                </c:pt>
              </c:numCache>
            </c:numRef>
          </c:val>
          <c:extLst>
            <c:ext xmlns:c16="http://schemas.microsoft.com/office/drawing/2014/chart" uri="{C3380CC4-5D6E-409C-BE32-E72D297353CC}">
              <c16:uniqueId val="{00000000-3F3B-43B7-8552-2ACF764E35CE}"/>
            </c:ext>
          </c:extLst>
        </c:ser>
        <c:ser>
          <c:idx val="1"/>
          <c:order val="1"/>
          <c:tx>
            <c:strRef>
              <c:f>Sheet1!$C$1</c:f>
              <c:strCache>
                <c:ptCount val="1"/>
                <c:pt idx="0">
                  <c:v>Optimized</c:v>
                </c:pt>
              </c:strCache>
            </c:strRef>
          </c:tx>
          <c:spPr>
            <a:solidFill>
              <a:schemeClr val="accent2"/>
            </a:solidFill>
            <a:ln>
              <a:noFill/>
            </a:ln>
            <a:effectLst/>
          </c:spPr>
          <c:invertIfNegative val="0"/>
          <c:cat>
            <c:strRef>
              <c:f>Sheet1!$A$2:$A$4</c:f>
              <c:strCache>
                <c:ptCount val="3"/>
                <c:pt idx="0">
                  <c:v>Training Accuracy</c:v>
                </c:pt>
                <c:pt idx="1">
                  <c:v>Validation Accuracy</c:v>
                </c:pt>
                <c:pt idx="2">
                  <c:v>Testing Accuracy</c:v>
                </c:pt>
              </c:strCache>
            </c:strRef>
          </c:cat>
          <c:val>
            <c:numRef>
              <c:f>Sheet1!$C$2:$C$4</c:f>
              <c:numCache>
                <c:formatCode>General</c:formatCode>
                <c:ptCount val="3"/>
                <c:pt idx="0">
                  <c:v>98.9</c:v>
                </c:pt>
                <c:pt idx="1">
                  <c:v>16.600000000000001</c:v>
                </c:pt>
                <c:pt idx="2">
                  <c:v>74.900000000000006</c:v>
                </c:pt>
              </c:numCache>
            </c:numRef>
          </c:val>
          <c:extLst>
            <c:ext xmlns:c16="http://schemas.microsoft.com/office/drawing/2014/chart" uri="{C3380CC4-5D6E-409C-BE32-E72D297353CC}">
              <c16:uniqueId val="{00000001-3F3B-43B7-8552-2ACF764E35CE}"/>
            </c:ext>
          </c:extLst>
        </c:ser>
        <c:ser>
          <c:idx val="2"/>
          <c:order val="2"/>
          <c:tx>
            <c:strRef>
              <c:f>Sheet1!$D$1</c:f>
              <c:strCache>
                <c:ptCount val="1"/>
                <c:pt idx="0">
                  <c:v>Final</c:v>
                </c:pt>
              </c:strCache>
            </c:strRef>
          </c:tx>
          <c:spPr>
            <a:solidFill>
              <a:schemeClr val="accent3"/>
            </a:solidFill>
            <a:ln>
              <a:noFill/>
            </a:ln>
            <a:effectLst/>
          </c:spPr>
          <c:invertIfNegative val="0"/>
          <c:cat>
            <c:strRef>
              <c:f>Sheet1!$A$2:$A$4</c:f>
              <c:strCache>
                <c:ptCount val="3"/>
                <c:pt idx="0">
                  <c:v>Training Accuracy</c:v>
                </c:pt>
                <c:pt idx="1">
                  <c:v>Validation Accuracy</c:v>
                </c:pt>
                <c:pt idx="2">
                  <c:v>Testing Accuracy</c:v>
                </c:pt>
              </c:strCache>
            </c:strRef>
          </c:cat>
          <c:val>
            <c:numRef>
              <c:f>Sheet1!$D$2:$D$4</c:f>
              <c:numCache>
                <c:formatCode>General</c:formatCode>
                <c:ptCount val="3"/>
                <c:pt idx="0">
                  <c:v>99.9</c:v>
                </c:pt>
                <c:pt idx="1">
                  <c:v>16.7</c:v>
                </c:pt>
                <c:pt idx="2">
                  <c:v>75</c:v>
                </c:pt>
              </c:numCache>
            </c:numRef>
          </c:val>
          <c:extLst>
            <c:ext xmlns:c16="http://schemas.microsoft.com/office/drawing/2014/chart" uri="{C3380CC4-5D6E-409C-BE32-E72D297353CC}">
              <c16:uniqueId val="{00000002-3F3B-43B7-8552-2ACF764E35CE}"/>
            </c:ext>
          </c:extLst>
        </c:ser>
        <c:dLbls>
          <c:showLegendKey val="0"/>
          <c:showVal val="0"/>
          <c:showCatName val="0"/>
          <c:showSerName val="0"/>
          <c:showPercent val="0"/>
          <c:showBubbleSize val="0"/>
        </c:dLbls>
        <c:gapWidth val="219"/>
        <c:overlap val="-27"/>
        <c:axId val="890624968"/>
        <c:axId val="890626024"/>
      </c:barChart>
      <c:catAx>
        <c:axId val="89062496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dirty="0"/>
                  <a:t>Metric</a:t>
                </a:r>
                <a:r>
                  <a:rPr lang="en-SG" baseline="0" dirty="0"/>
                  <a:t> Type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0626024"/>
        <c:crosses val="autoZero"/>
        <c:auto val="1"/>
        <c:lblAlgn val="ctr"/>
        <c:lblOffset val="100"/>
        <c:noMultiLvlLbl val="0"/>
      </c:catAx>
      <c:valAx>
        <c:axId val="890626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dirty="0"/>
                  <a:t>Accuracy</a:t>
                </a:r>
                <a:r>
                  <a:rPr lang="en-SG" baseline="0" dirty="0"/>
                  <a:t> (%)</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0624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775672-15D2-4C18-A4E8-D050264FBE7A}" type="datetimeFigureOut">
              <a:rPr lang="en-US" smtClean="0"/>
              <a:t>4/2/2023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AAC5D-E688-4954-8470-5F9C5C2476A5}" type="slidenum">
              <a:rPr lang="en-US" smtClean="0"/>
              <a:t>‹#›</a:t>
            </a:fld>
            <a:endParaRPr lang="en-US"/>
          </a:p>
        </p:txBody>
      </p:sp>
    </p:spTree>
    <p:extLst>
      <p:ext uri="{BB962C8B-B14F-4D97-AF65-F5344CB8AC3E}">
        <p14:creationId xmlns:p14="http://schemas.microsoft.com/office/powerpoint/2010/main" val="178376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We are group 17 and we will be walking you through our project, Binar.ai</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230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Initial plan was to go with a dense neural network, where we segment an image into its 4 squares and encoding the position of each square into its data before handing it off into a dense neural net. However through testing and research, we found that Dense Neural Nets requires a longer amount of time to reach convergence as compared to Convoluted Neural Networks and underperform those of CNNs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Hence the new model removes all of the intermediary steps and uses the curated images as inputs for CNN. Not only does this eliminate computation required to segment the images before training, we also gain improved performance through the use of CNN kernel magic for image detection.</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architecture of the new model is as shown:</a:t>
            </a:r>
          </a:p>
          <a:p>
            <a:pPr marL="171450" lvl="0" indent="-171450" algn="l" rtl="0">
              <a:spcBef>
                <a:spcPts val="0"/>
              </a:spcBef>
              <a:spcAft>
                <a:spcPts val="0"/>
              </a:spcAft>
              <a:buFontTx/>
              <a:buChar char="-"/>
            </a:pPr>
            <a:r>
              <a:rPr lang="en-SG" dirty="0"/>
              <a:t>One input layer (Image)</a:t>
            </a:r>
          </a:p>
          <a:p>
            <a:pPr marL="171450" lvl="0" indent="-171450" algn="l" rtl="0">
              <a:spcBef>
                <a:spcPts val="0"/>
              </a:spcBef>
              <a:spcAft>
                <a:spcPts val="0"/>
              </a:spcAft>
              <a:buFontTx/>
              <a:buChar char="-"/>
            </a:pPr>
            <a:r>
              <a:rPr lang="en-SG" dirty="0"/>
              <a:t>2D Convolution Layer with Rectified Linear Unit(</a:t>
            </a:r>
            <a:r>
              <a:rPr lang="en-SG" dirty="0" err="1"/>
              <a:t>ReLU</a:t>
            </a:r>
            <a:r>
              <a:rPr lang="en-SG" dirty="0"/>
              <a:t>) as an activation function</a:t>
            </a:r>
          </a:p>
          <a:p>
            <a:pPr marL="171450" lvl="0" indent="-171450" algn="l" rtl="0">
              <a:spcBef>
                <a:spcPts val="0"/>
              </a:spcBef>
              <a:spcAft>
                <a:spcPts val="0"/>
              </a:spcAft>
              <a:buFontTx/>
              <a:buChar char="-"/>
            </a:pPr>
            <a:r>
              <a:rPr lang="en-SG" dirty="0"/>
              <a:t>Max pooling layer</a:t>
            </a:r>
          </a:p>
          <a:p>
            <a:pPr marL="171450" lvl="0" indent="-171450" algn="l" rtl="0">
              <a:spcBef>
                <a:spcPts val="0"/>
              </a:spcBef>
              <a:spcAft>
                <a:spcPts val="0"/>
              </a:spcAft>
              <a:buFontTx/>
              <a:buChar char="-"/>
            </a:pPr>
            <a:r>
              <a:rPr lang="en-SG" dirty="0"/>
              <a:t>Another 2D Convolution Layer with </a:t>
            </a:r>
            <a:r>
              <a:rPr lang="en-SG" dirty="0" err="1"/>
              <a:t>ReLU</a:t>
            </a:r>
            <a:r>
              <a:rPr lang="en-SG" dirty="0"/>
              <a:t> as an activation function</a:t>
            </a:r>
          </a:p>
          <a:p>
            <a:pPr marL="171450" lvl="0" indent="-171450" algn="l" rtl="0">
              <a:spcBef>
                <a:spcPts val="0"/>
              </a:spcBef>
              <a:spcAft>
                <a:spcPts val="0"/>
              </a:spcAft>
              <a:buFontTx/>
              <a:buChar char="-"/>
            </a:pPr>
            <a:r>
              <a:rPr lang="en-SG" dirty="0"/>
              <a:t>Max pooling layer</a:t>
            </a:r>
          </a:p>
          <a:p>
            <a:pPr marL="171450" lvl="0" indent="-171450" algn="l" rtl="0">
              <a:spcBef>
                <a:spcPts val="0"/>
              </a:spcBef>
              <a:spcAft>
                <a:spcPts val="0"/>
              </a:spcAft>
              <a:buFontTx/>
              <a:buChar char="-"/>
            </a:pPr>
            <a:r>
              <a:rPr lang="en-SG" dirty="0"/>
              <a:t>Followed by a flattening layer before two more dense layers, using </a:t>
            </a:r>
            <a:r>
              <a:rPr lang="en-SG" dirty="0" err="1"/>
              <a:t>relu</a:t>
            </a:r>
            <a:r>
              <a:rPr lang="en-SG" dirty="0"/>
              <a:t> and </a:t>
            </a:r>
            <a:r>
              <a:rPr lang="en-SG" dirty="0" err="1"/>
              <a:t>softmax</a:t>
            </a:r>
            <a:endParaRPr lang="en-SG" dirty="0"/>
          </a:p>
          <a:p>
            <a:pPr marL="171450" lvl="0" indent="-171450" algn="l" rtl="0">
              <a:spcBef>
                <a:spcPts val="0"/>
              </a:spcBef>
              <a:spcAft>
                <a:spcPts val="0"/>
              </a:spcAft>
              <a:buFontTx/>
              <a:buChar char="-"/>
            </a:pPr>
            <a:r>
              <a:rPr lang="en-SG" dirty="0"/>
              <a:t>Output layer</a:t>
            </a:r>
          </a:p>
        </p:txBody>
      </p:sp>
    </p:spTree>
    <p:extLst>
      <p:ext uri="{BB962C8B-B14F-4D97-AF65-F5344CB8AC3E}">
        <p14:creationId xmlns:p14="http://schemas.microsoft.com/office/powerpoint/2010/main" val="3270589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Before we train the model, we perform normalization on the feature set to improve the performance of the model, as well as to change ordinal labels into categorical one to suit the classification problem statement.</a:t>
            </a:r>
          </a:p>
        </p:txBody>
      </p:sp>
    </p:spTree>
    <p:extLst>
      <p:ext uri="{BB962C8B-B14F-4D97-AF65-F5344CB8AC3E}">
        <p14:creationId xmlns:p14="http://schemas.microsoft.com/office/powerpoint/2010/main" val="1752201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original training and testing sets are of the following sizes, where variation in this case refers to one of the 16 binary combinations possible with 4 bits</a:t>
            </a:r>
          </a:p>
        </p:txBody>
      </p:sp>
    </p:spTree>
    <p:extLst>
      <p:ext uri="{BB962C8B-B14F-4D97-AF65-F5344CB8AC3E}">
        <p14:creationId xmlns:p14="http://schemas.microsoft.com/office/powerpoint/2010/main" val="2013977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8712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When training our model we noticed that overfitting has occurred when the training accuracy was higher than the validation accuracy by a huge margin. To tackle this issue,</a:t>
            </a:r>
          </a:p>
          <a:p>
            <a:pPr marL="171450" lvl="0" indent="-171450" algn="l" rtl="0">
              <a:spcBef>
                <a:spcPts val="0"/>
              </a:spcBef>
              <a:spcAft>
                <a:spcPts val="0"/>
              </a:spcAft>
              <a:buFontTx/>
              <a:buChar char="-"/>
            </a:pPr>
            <a:r>
              <a:rPr lang="en-SG" dirty="0"/>
              <a:t>Expanded our training set from 96,000 examples to 480,000 examples</a:t>
            </a:r>
          </a:p>
          <a:p>
            <a:pPr marL="171450" lvl="0" indent="-171450" algn="l" rtl="0">
              <a:spcBef>
                <a:spcPts val="0"/>
              </a:spcBef>
              <a:spcAft>
                <a:spcPts val="0"/>
              </a:spcAft>
              <a:buFontTx/>
              <a:buChar char="-"/>
            </a:pPr>
            <a:r>
              <a:rPr lang="en-SG" dirty="0"/>
              <a:t>Applied regularization technique by adding a dropout layer with a dropout rate of 0.5</a:t>
            </a:r>
          </a:p>
          <a:p>
            <a:pPr marL="171450" lvl="0" indent="-171450" algn="l" rtl="0">
              <a:spcBef>
                <a:spcPts val="0"/>
              </a:spcBef>
              <a:spcAft>
                <a:spcPts val="0"/>
              </a:spcAft>
              <a:buFontTx/>
              <a:buChar char="-"/>
            </a:pPr>
            <a:r>
              <a:rPr lang="en-SG" dirty="0"/>
              <a:t>Increase the batch size from 64 to 128 which helps in reducing noise</a:t>
            </a:r>
          </a:p>
          <a:p>
            <a:pPr marL="171450" lvl="0" indent="-171450" algn="l" rtl="0">
              <a:spcBef>
                <a:spcPts val="0"/>
              </a:spcBef>
              <a:spcAft>
                <a:spcPts val="0"/>
              </a:spcAft>
              <a:buFontTx/>
              <a:buChar char="-"/>
            </a:pPr>
            <a:r>
              <a:rPr lang="en-SG" dirty="0"/>
              <a:t>After performing these optimizations, the validation accuracy could be seen to have increased from 6% to 16.63%, while using the Adaptive Moment Estimation optimizer boosted it up to 16.64%</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that we got that out of the way, let’s look at some metrics.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An interesting insight was that after we evaluated both models against the same test set, the original model seemed to have performed better than the supposed optimized model.</a:t>
            </a:r>
          </a:p>
          <a:p>
            <a:pPr marL="0" lvl="0" indent="0" algn="l" rtl="0">
              <a:spcBef>
                <a:spcPts val="0"/>
              </a:spcBef>
              <a:spcAft>
                <a:spcPts val="0"/>
              </a:spcAft>
              <a:buNone/>
            </a:pPr>
            <a:r>
              <a:rPr lang="en-SG" dirty="0"/>
              <a:t>This is actually expected since the optimized model contains several dropout layers, and when trained on the same expanded dataset, the training accuracy of the optimized model would be lower than the original.</a:t>
            </a:r>
          </a:p>
        </p:txBody>
      </p:sp>
    </p:spTree>
    <p:extLst>
      <p:ext uri="{BB962C8B-B14F-4D97-AF65-F5344CB8AC3E}">
        <p14:creationId xmlns:p14="http://schemas.microsoft.com/office/powerpoint/2010/main" val="3974017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When we looked further into how we can tweak the hyperparameters, we found out that after a certain number of epochs, the training accuracy of the model tend to flatten out. This is due to the model having learned most or all of the important features of the data. Hence it might be a good idea to stop training after the accuracy begin to stagnate to save on training time.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We have previously dealt with batch sizes when we attempted to handle the overfitting problem. When experimenting with different batch sizes, we’ve learnt that </a:t>
            </a:r>
            <a:r>
              <a:rPr lang="en-US" dirty="0"/>
              <a:t>with the smallest batch size of 1, we are performing more individual back-propagations through the network, over-emphasizing individual effects, taking more time due to having to perform more back-propagations.</a:t>
            </a:r>
          </a:p>
          <a:p>
            <a:pPr marL="0" lvl="0" indent="0" algn="l" rtl="0">
              <a:spcBef>
                <a:spcPts val="0"/>
              </a:spcBef>
              <a:spcAft>
                <a:spcPts val="0"/>
              </a:spcAft>
              <a:buNone/>
            </a:pPr>
            <a:r>
              <a:rPr lang="en-US" dirty="0"/>
              <a:t>On the other hand, having a large batch size, let's say the size of the input, would mean that we are averaging the result of all the images, and then performing one back-propagation on the network. This might lead to us missing some little-seen features.</a:t>
            </a:r>
            <a:endParaRPr lang="en-SG" dirty="0"/>
          </a:p>
        </p:txBody>
      </p:sp>
    </p:spTree>
    <p:extLst>
      <p:ext uri="{BB962C8B-B14F-4D97-AF65-F5344CB8AC3E}">
        <p14:creationId xmlns:p14="http://schemas.microsoft.com/office/powerpoint/2010/main" val="583679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let’s put them all together. We include the dropout layers for regularization, and while training, we stop use Early Stopping to stop training when validation loss stagnates.</a:t>
            </a:r>
          </a:p>
        </p:txBody>
      </p:sp>
    </p:spTree>
    <p:extLst>
      <p:ext uri="{BB962C8B-B14F-4D97-AF65-F5344CB8AC3E}">
        <p14:creationId xmlns:p14="http://schemas.microsoft.com/office/powerpoint/2010/main" val="2479034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bf1dbd17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bf1dbd17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Introduce team members and their roles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And when comparing the new model with the original model and the “optimized” model, we see that the Final model slightly outperforms the Optimized model but still loses out to the Original model on Testing accuracy. In future works, it may be a good idea to look into how we are able to better clean, process, or even curate the input data to improve both validation performance and testing accuracy.</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Before we end off, we also want to make a note that using our own custom images proved to be difficult as the training data has been curated form the MNIST dataset, which makes inputs very sensitive to the MNIST format. Any slight violations to the MNIST format, such as exceeding the inner 20x20 border throws the prediction off completely. The best data in this case would be to either manually create our own examples, or to remove the outer border of the MNIST example and concatenate those instead.</a:t>
            </a:r>
          </a:p>
        </p:txBody>
      </p:sp>
    </p:spTree>
    <p:extLst>
      <p:ext uri="{BB962C8B-B14F-4D97-AF65-F5344CB8AC3E}">
        <p14:creationId xmlns:p14="http://schemas.microsoft.com/office/powerpoint/2010/main" val="3869848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 have come to the end of this project, we are proud to say that there have been many takeaways</a:t>
            </a:r>
          </a:p>
          <a:p>
            <a:pPr marL="171450" lvl="0" indent="-171450" algn="l" rtl="0">
              <a:spcBef>
                <a:spcPts val="0"/>
              </a:spcBef>
              <a:spcAft>
                <a:spcPts val="0"/>
              </a:spcAft>
              <a:buFontTx/>
              <a:buChar char="-"/>
            </a:pPr>
            <a:r>
              <a:rPr lang="en-US" dirty="0"/>
              <a:t>Work with industry frameworks</a:t>
            </a:r>
          </a:p>
          <a:p>
            <a:pPr marL="171450" lvl="0" indent="-171450" algn="l" rtl="0">
              <a:spcBef>
                <a:spcPts val="0"/>
              </a:spcBef>
              <a:spcAft>
                <a:spcPts val="0"/>
              </a:spcAft>
              <a:buFontTx/>
              <a:buChar char="-"/>
            </a:pPr>
            <a:r>
              <a:rPr lang="en-US" dirty="0"/>
              <a:t>Problem solve an under performing model</a:t>
            </a:r>
          </a:p>
          <a:p>
            <a:pPr marL="171450" lvl="0" indent="-171450" algn="l" rtl="0">
              <a:spcBef>
                <a:spcPts val="0"/>
              </a:spcBef>
              <a:spcAft>
                <a:spcPts val="0"/>
              </a:spcAft>
              <a:buFontTx/>
              <a:buChar char="-"/>
            </a:pPr>
            <a:r>
              <a:rPr lang="en-US" dirty="0"/>
              <a:t>Navigating ML API libraries</a:t>
            </a:r>
          </a:p>
          <a:p>
            <a:pPr marL="171450" lvl="0" indent="-171450" algn="l" rtl="0">
              <a:spcBef>
                <a:spcPts val="0"/>
              </a:spcBef>
              <a:spcAft>
                <a:spcPts val="0"/>
              </a:spcAft>
              <a:buFontTx/>
              <a:buChar char="-"/>
            </a:pPr>
            <a:r>
              <a:rPr lang="en-US" dirty="0"/>
              <a:t>Putting what was taught in class into practice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Some issues that we immediately came to realise was that:</a:t>
            </a:r>
          </a:p>
          <a:p>
            <a:pPr marL="171450" lvl="0" indent="-171450" algn="l" rtl="0">
              <a:spcBef>
                <a:spcPts val="0"/>
              </a:spcBef>
              <a:spcAft>
                <a:spcPts val="0"/>
              </a:spcAft>
              <a:buFontTx/>
              <a:buChar char="-"/>
            </a:pPr>
            <a:r>
              <a:rPr lang="en-SG" dirty="0"/>
              <a:t>There are no publicly available databases that are 4-digit handwritten binary numbers</a:t>
            </a:r>
          </a:p>
          <a:p>
            <a:pPr marL="171450" lvl="0" indent="-171450" algn="l" rtl="0">
              <a:spcBef>
                <a:spcPts val="0"/>
              </a:spcBef>
              <a:spcAft>
                <a:spcPts val="0"/>
              </a:spcAft>
              <a:buFontTx/>
              <a:buChar char="-"/>
            </a:pPr>
            <a:r>
              <a:rPr lang="en-SG" dirty="0"/>
              <a:t>To create our own with enough examples would be time consuming</a:t>
            </a:r>
          </a:p>
          <a:p>
            <a:pPr marL="171450" lvl="0" indent="-171450" algn="l" rtl="0">
              <a:spcBef>
                <a:spcPts val="0"/>
              </a:spcBef>
              <a:spcAft>
                <a:spcPts val="0"/>
              </a:spcAft>
              <a:buFontTx/>
              <a:buChar char="-"/>
            </a:pPr>
            <a:r>
              <a:rPr lang="en-SG" dirty="0"/>
              <a:t>Handwriting is unique and having all 5 members of the team creating our own dataset may not suffice</a:t>
            </a:r>
            <a:endParaRPr dirty="0"/>
          </a:p>
        </p:txBody>
      </p:sp>
    </p:spTree>
    <p:extLst>
      <p:ext uri="{BB962C8B-B14F-4D97-AF65-F5344CB8AC3E}">
        <p14:creationId xmlns:p14="http://schemas.microsoft.com/office/powerpoint/2010/main" val="255040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What will be covered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Binar.ai is a (read from slide)</a:t>
            </a:r>
          </a:p>
          <a:p>
            <a:pPr algn="l"/>
            <a:r>
              <a:rPr lang="en-SG" dirty="0"/>
              <a:t>T</a:t>
            </a:r>
            <a:r>
              <a:rPr lang="en-US" sz="1800" b="0" i="0" u="none" strike="noStrike" baseline="0" dirty="0">
                <a:solidFill>
                  <a:srgbClr val="000000"/>
                </a:solidFill>
                <a:latin typeface="Calibri" panose="020F0502020204030204" pitchFamily="34" charset="0"/>
              </a:rPr>
              <a:t>he objective of this project is to provide us with hands-on experience with industry frameworks and showcase the knowledge we have gained throughout the course. </a:t>
            </a:r>
          </a:p>
          <a:p>
            <a:pPr algn="l"/>
            <a:r>
              <a:rPr lang="en-US" sz="1800" b="0" i="0" u="none" strike="noStrike" baseline="0" dirty="0">
                <a:solidFill>
                  <a:srgbClr val="000000"/>
                </a:solidFill>
                <a:latin typeface="Calibri" panose="020F0502020204030204" pitchFamily="34" charset="0"/>
              </a:rPr>
              <a:t>The project can also serve as precursor to applications that improves the QOL of people such as Address recognition, paper forms recognition, etc.</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bf1dbd17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bf1dbd17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entirety of project can be separated into these phases:</a:t>
            </a:r>
          </a:p>
          <a:p>
            <a:pPr marL="0" lvl="0" indent="0" algn="l" rtl="0">
              <a:spcBef>
                <a:spcPts val="0"/>
              </a:spcBef>
              <a:spcAft>
                <a:spcPts val="0"/>
              </a:spcAft>
              <a:buNone/>
            </a:pPr>
            <a:r>
              <a:rPr lang="en-SG" dirty="0"/>
              <a:t>Ideation – Brainstormed about a problem statement and throwing out surface level ideas to get the ball rolling</a:t>
            </a:r>
          </a:p>
          <a:p>
            <a:pPr marL="0" lvl="0" indent="0" algn="l" rtl="0">
              <a:spcBef>
                <a:spcPts val="0"/>
              </a:spcBef>
              <a:spcAft>
                <a:spcPts val="0"/>
              </a:spcAft>
              <a:buNone/>
            </a:pPr>
            <a:r>
              <a:rPr lang="en-SG" dirty="0"/>
              <a:t>Dataset curation – Created our own set of data using MNIST dataset</a:t>
            </a:r>
          </a:p>
          <a:p>
            <a:pPr marL="0" lvl="0" indent="0" algn="l" rtl="0">
              <a:spcBef>
                <a:spcPts val="0"/>
              </a:spcBef>
              <a:spcAft>
                <a:spcPts val="0"/>
              </a:spcAft>
              <a:buNone/>
            </a:pPr>
            <a:r>
              <a:rPr lang="en-SG" dirty="0"/>
              <a:t>Model implementation – Understanding of how CNN works and implementing our own using TensorFlow</a:t>
            </a:r>
          </a:p>
          <a:p>
            <a:pPr marL="0" lvl="0" indent="0" algn="l" rtl="0">
              <a:spcBef>
                <a:spcPts val="0"/>
              </a:spcBef>
              <a:spcAft>
                <a:spcPts val="0"/>
              </a:spcAft>
              <a:buNone/>
            </a:pPr>
            <a:r>
              <a:rPr lang="en-SG" dirty="0"/>
              <a:t>Model evaluation – Training and Testing the model against the curated training and testing datasets respectively</a:t>
            </a:r>
          </a:p>
          <a:p>
            <a:pPr marL="0" lvl="0" indent="0" algn="l" rtl="0">
              <a:spcBef>
                <a:spcPts val="0"/>
              </a:spcBef>
              <a:spcAft>
                <a:spcPts val="0"/>
              </a:spcAft>
              <a:buNone/>
            </a:pPr>
            <a:r>
              <a:rPr lang="en-SG" dirty="0"/>
              <a:t>Custom image tests – Created a couple of our own images to test</a:t>
            </a:r>
          </a:p>
          <a:p>
            <a:pPr marL="0" lvl="0" indent="0" algn="l" rtl="0">
              <a:spcBef>
                <a:spcPts val="0"/>
              </a:spcBef>
              <a:spcAft>
                <a:spcPts val="0"/>
              </a:spcAft>
              <a:buNone/>
            </a:pPr>
            <a:r>
              <a:rPr lang="en-SG" dirty="0"/>
              <a:t>Experimentation and tweaking – Understand what some of the hyper parameters do and to choose them wisely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Some issues that we immediately came to realise was that:</a:t>
            </a:r>
          </a:p>
          <a:p>
            <a:pPr marL="171450" lvl="0" indent="-171450" algn="l" rtl="0">
              <a:spcBef>
                <a:spcPts val="0"/>
              </a:spcBef>
              <a:spcAft>
                <a:spcPts val="0"/>
              </a:spcAft>
              <a:buFontTx/>
              <a:buChar char="-"/>
            </a:pPr>
            <a:r>
              <a:rPr lang="en-SG" dirty="0"/>
              <a:t>There are no publicly available databases that are 4-digit handwritten binary numbers</a:t>
            </a:r>
          </a:p>
          <a:p>
            <a:pPr marL="171450" lvl="0" indent="-171450" algn="l" rtl="0">
              <a:spcBef>
                <a:spcPts val="0"/>
              </a:spcBef>
              <a:spcAft>
                <a:spcPts val="0"/>
              </a:spcAft>
              <a:buFontTx/>
              <a:buChar char="-"/>
            </a:pPr>
            <a:r>
              <a:rPr lang="en-SG" dirty="0"/>
              <a:t>To create our own with enough examples would be time consuming</a:t>
            </a:r>
          </a:p>
          <a:p>
            <a:pPr marL="171450" lvl="0" indent="-171450" algn="l" rtl="0">
              <a:spcBef>
                <a:spcPts val="0"/>
              </a:spcBef>
              <a:spcAft>
                <a:spcPts val="0"/>
              </a:spcAft>
              <a:buFontTx/>
              <a:buChar char="-"/>
            </a:pPr>
            <a:r>
              <a:rPr lang="en-SG" dirty="0"/>
              <a:t>Handwriting is unique and having all 5 members of the team creating our own dataset may not suffice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MNIST database was chosen as the source for our dataset curation as it provides a large sample of handwritten digits that we are able to sample from and form our own 4-digit handwritten binary numbers to suit our requirements. The MNIST database is a modified version of the NIST database where handwritten digits have been extracted, normalized, and </a:t>
            </a:r>
            <a:r>
              <a:rPr lang="en-SG" dirty="0" err="1"/>
              <a:t>centered</a:t>
            </a:r>
            <a:r>
              <a:rPr lang="en-SG" dirty="0"/>
              <a:t> onto a 28x28 pixels box.</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 curation can be broken down into 2 steps:</a:t>
            </a:r>
          </a:p>
          <a:p>
            <a:pPr marL="228600" lvl="0" indent="-228600" algn="l" rtl="0">
              <a:spcBef>
                <a:spcPts val="0"/>
              </a:spcBef>
              <a:spcAft>
                <a:spcPts val="0"/>
              </a:spcAft>
              <a:buAutoNum type="arabicPeriod"/>
            </a:pPr>
            <a:r>
              <a:rPr lang="en-SG" dirty="0"/>
              <a:t>Filtering the MNIST dataset by dropping all examples not labelled one or zero</a:t>
            </a:r>
          </a:p>
          <a:p>
            <a:pPr marL="228600" lvl="0" indent="-228600" algn="l" rtl="0">
              <a:spcBef>
                <a:spcPts val="0"/>
              </a:spcBef>
              <a:spcAft>
                <a:spcPts val="0"/>
              </a:spcAft>
              <a:buAutoNum type="arabicPeriod"/>
            </a:pPr>
            <a:r>
              <a:rPr lang="en-SG" dirty="0"/>
              <a:t>Concatenating four randomly sampled examples to form a 4-digit binary of size 28x28 pixels. Priority goes to ensuring all 16 variations of binary numbers get created</a:t>
            </a:r>
          </a:p>
        </p:txBody>
      </p:sp>
    </p:spTree>
    <p:extLst>
      <p:ext uri="{BB962C8B-B14F-4D97-AF65-F5344CB8AC3E}">
        <p14:creationId xmlns:p14="http://schemas.microsoft.com/office/powerpoint/2010/main" val="2029919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28041-5DCA-000A-ACC3-434B39BD76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F400B4-E507-1D46-8A01-93ABD6E3A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2416D-25B1-1D7C-36AA-2CE1B8C0CA89}"/>
              </a:ext>
            </a:extLst>
          </p:cNvPr>
          <p:cNvSpPr>
            <a:spLocks noGrp="1"/>
          </p:cNvSpPr>
          <p:nvPr>
            <p:ph type="dt" sz="half" idx="10"/>
          </p:nvPr>
        </p:nvSpPr>
        <p:spPr/>
        <p:txBody>
          <a:bodyPr/>
          <a:lstStyle/>
          <a:p>
            <a:fld id="{8ADA2A74-7DD4-44AC-88C1-F2A51EA35644}" type="datetimeFigureOut">
              <a:rPr lang="en-US" smtClean="0"/>
              <a:t>4/2/2023</a:t>
            </a:fld>
            <a:endParaRPr lang="en-US"/>
          </a:p>
        </p:txBody>
      </p:sp>
      <p:sp>
        <p:nvSpPr>
          <p:cNvPr id="5" name="Footer Placeholder 4">
            <a:extLst>
              <a:ext uri="{FF2B5EF4-FFF2-40B4-BE49-F238E27FC236}">
                <a16:creationId xmlns:a16="http://schemas.microsoft.com/office/drawing/2014/main" id="{D3F5D9AA-ED7F-6523-C4C1-58623D1B9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5262D8-AB25-5321-311B-A1E3CDFEEC64}"/>
              </a:ext>
            </a:extLst>
          </p:cNvPr>
          <p:cNvSpPr>
            <a:spLocks noGrp="1"/>
          </p:cNvSpPr>
          <p:nvPr>
            <p:ph type="sldNum" sz="quarter" idx="12"/>
          </p:nvPr>
        </p:nvSpPr>
        <p:spPr/>
        <p:txBody>
          <a:bodyPr/>
          <a:lstStyle/>
          <a:p>
            <a:fld id="{6CE6027C-2294-44FE-A3C9-2B81FD21F639}" type="slidenum">
              <a:rPr lang="en-US" smtClean="0"/>
              <a:t>‹#›</a:t>
            </a:fld>
            <a:endParaRPr lang="en-US"/>
          </a:p>
        </p:txBody>
      </p:sp>
    </p:spTree>
    <p:extLst>
      <p:ext uri="{BB962C8B-B14F-4D97-AF65-F5344CB8AC3E}">
        <p14:creationId xmlns:p14="http://schemas.microsoft.com/office/powerpoint/2010/main" val="1137476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03EB6-E9B2-E6D4-4027-D0056B75B3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00DC3E-46E0-F8C5-8898-D0A4179984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CC0F1-F3BF-DA9E-3D92-A77681E914BB}"/>
              </a:ext>
            </a:extLst>
          </p:cNvPr>
          <p:cNvSpPr>
            <a:spLocks noGrp="1"/>
          </p:cNvSpPr>
          <p:nvPr>
            <p:ph type="dt" sz="half" idx="10"/>
          </p:nvPr>
        </p:nvSpPr>
        <p:spPr/>
        <p:txBody>
          <a:bodyPr/>
          <a:lstStyle/>
          <a:p>
            <a:fld id="{8ADA2A74-7DD4-44AC-88C1-F2A51EA35644}" type="datetimeFigureOut">
              <a:rPr lang="en-US" smtClean="0"/>
              <a:t>4/2/2023</a:t>
            </a:fld>
            <a:endParaRPr lang="en-US"/>
          </a:p>
        </p:txBody>
      </p:sp>
      <p:sp>
        <p:nvSpPr>
          <p:cNvPr id="5" name="Footer Placeholder 4">
            <a:extLst>
              <a:ext uri="{FF2B5EF4-FFF2-40B4-BE49-F238E27FC236}">
                <a16:creationId xmlns:a16="http://schemas.microsoft.com/office/drawing/2014/main" id="{7EEA00E2-B31F-3DA5-F4A3-8D778DA74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22C6E-54B8-EA04-DE99-49493D0FEE59}"/>
              </a:ext>
            </a:extLst>
          </p:cNvPr>
          <p:cNvSpPr>
            <a:spLocks noGrp="1"/>
          </p:cNvSpPr>
          <p:nvPr>
            <p:ph type="sldNum" sz="quarter" idx="12"/>
          </p:nvPr>
        </p:nvSpPr>
        <p:spPr/>
        <p:txBody>
          <a:bodyPr/>
          <a:lstStyle/>
          <a:p>
            <a:fld id="{6CE6027C-2294-44FE-A3C9-2B81FD21F639}" type="slidenum">
              <a:rPr lang="en-US" smtClean="0"/>
              <a:t>‹#›</a:t>
            </a:fld>
            <a:endParaRPr lang="en-US"/>
          </a:p>
        </p:txBody>
      </p:sp>
    </p:spTree>
    <p:extLst>
      <p:ext uri="{BB962C8B-B14F-4D97-AF65-F5344CB8AC3E}">
        <p14:creationId xmlns:p14="http://schemas.microsoft.com/office/powerpoint/2010/main" val="3465531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392B3E-5171-EA60-7277-B4D955CEB2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DEF384-F54D-77C6-ED7F-EC7FD19DD7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ED100-7C3D-0959-9838-3859D34995EF}"/>
              </a:ext>
            </a:extLst>
          </p:cNvPr>
          <p:cNvSpPr>
            <a:spLocks noGrp="1"/>
          </p:cNvSpPr>
          <p:nvPr>
            <p:ph type="dt" sz="half" idx="10"/>
          </p:nvPr>
        </p:nvSpPr>
        <p:spPr/>
        <p:txBody>
          <a:bodyPr/>
          <a:lstStyle/>
          <a:p>
            <a:fld id="{8ADA2A74-7DD4-44AC-88C1-F2A51EA35644}" type="datetimeFigureOut">
              <a:rPr lang="en-US" smtClean="0"/>
              <a:t>4/2/2023</a:t>
            </a:fld>
            <a:endParaRPr lang="en-US"/>
          </a:p>
        </p:txBody>
      </p:sp>
      <p:sp>
        <p:nvSpPr>
          <p:cNvPr id="5" name="Footer Placeholder 4">
            <a:extLst>
              <a:ext uri="{FF2B5EF4-FFF2-40B4-BE49-F238E27FC236}">
                <a16:creationId xmlns:a16="http://schemas.microsoft.com/office/drawing/2014/main" id="{16DF24CE-1F1D-25C5-32E0-AE836CA47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8A0BC-C7B7-B880-D31C-E24ED1B6A0B7}"/>
              </a:ext>
            </a:extLst>
          </p:cNvPr>
          <p:cNvSpPr>
            <a:spLocks noGrp="1"/>
          </p:cNvSpPr>
          <p:nvPr>
            <p:ph type="sldNum" sz="quarter" idx="12"/>
          </p:nvPr>
        </p:nvSpPr>
        <p:spPr/>
        <p:txBody>
          <a:bodyPr/>
          <a:lstStyle/>
          <a:p>
            <a:fld id="{6CE6027C-2294-44FE-A3C9-2B81FD21F639}" type="slidenum">
              <a:rPr lang="en-US" smtClean="0"/>
              <a:t>‹#›</a:t>
            </a:fld>
            <a:endParaRPr lang="en-US"/>
          </a:p>
        </p:txBody>
      </p:sp>
    </p:spTree>
    <p:extLst>
      <p:ext uri="{BB962C8B-B14F-4D97-AF65-F5344CB8AC3E}">
        <p14:creationId xmlns:p14="http://schemas.microsoft.com/office/powerpoint/2010/main" val="434692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103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endParaRP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50088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08124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2061367" y="2339725"/>
            <a:ext cx="777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b="1"/>
            </a:lvl1pPr>
            <a:lvl2pPr lvl="1" rtl="0">
              <a:spcBef>
                <a:spcPts val="0"/>
              </a:spcBef>
              <a:spcAft>
                <a:spcPts val="0"/>
              </a:spcAft>
              <a:buSzPts val="4400"/>
              <a:buNone/>
              <a:defRPr sz="5867" b="1"/>
            </a:lvl2pPr>
            <a:lvl3pPr lvl="2" rtl="0">
              <a:spcBef>
                <a:spcPts val="0"/>
              </a:spcBef>
              <a:spcAft>
                <a:spcPts val="0"/>
              </a:spcAft>
              <a:buSzPts val="4400"/>
              <a:buNone/>
              <a:defRPr sz="5867" b="1"/>
            </a:lvl3pPr>
            <a:lvl4pPr lvl="3" rtl="0">
              <a:spcBef>
                <a:spcPts val="0"/>
              </a:spcBef>
              <a:spcAft>
                <a:spcPts val="0"/>
              </a:spcAft>
              <a:buSzPts val="4400"/>
              <a:buNone/>
              <a:defRPr sz="5867" b="1"/>
            </a:lvl4pPr>
            <a:lvl5pPr lvl="4" rtl="0">
              <a:spcBef>
                <a:spcPts val="0"/>
              </a:spcBef>
              <a:spcAft>
                <a:spcPts val="0"/>
              </a:spcAft>
              <a:buSzPts val="4400"/>
              <a:buNone/>
              <a:defRPr sz="5867" b="1"/>
            </a:lvl5pPr>
            <a:lvl6pPr lvl="5" rtl="0">
              <a:spcBef>
                <a:spcPts val="0"/>
              </a:spcBef>
              <a:spcAft>
                <a:spcPts val="0"/>
              </a:spcAft>
              <a:buSzPts val="4400"/>
              <a:buNone/>
              <a:defRPr sz="5867" b="1"/>
            </a:lvl6pPr>
            <a:lvl7pPr lvl="6" rtl="0">
              <a:spcBef>
                <a:spcPts val="0"/>
              </a:spcBef>
              <a:spcAft>
                <a:spcPts val="0"/>
              </a:spcAft>
              <a:buSzPts val="4400"/>
              <a:buNone/>
              <a:defRPr sz="5867" b="1"/>
            </a:lvl7pPr>
            <a:lvl8pPr lvl="7" rtl="0">
              <a:spcBef>
                <a:spcPts val="0"/>
              </a:spcBef>
              <a:spcAft>
                <a:spcPts val="0"/>
              </a:spcAft>
              <a:buSzPts val="4400"/>
              <a:buNone/>
              <a:defRPr sz="5867" b="1"/>
            </a:lvl8pPr>
            <a:lvl9pPr lvl="8" rtl="0">
              <a:spcBef>
                <a:spcPts val="0"/>
              </a:spcBef>
              <a:spcAft>
                <a:spcPts val="0"/>
              </a:spcAft>
              <a:buSzPts val="4400"/>
              <a:buNone/>
              <a:defRPr sz="5867" b="1"/>
            </a:lvl9pPr>
          </a:lstStyle>
          <a:p>
            <a:endParaRPr/>
          </a:p>
        </p:txBody>
      </p:sp>
      <p:sp>
        <p:nvSpPr>
          <p:cNvPr id="28" name="Google Shape;28;p3"/>
          <p:cNvSpPr txBox="1">
            <a:spLocks noGrp="1"/>
          </p:cNvSpPr>
          <p:nvPr>
            <p:ph type="subTitle" idx="1"/>
          </p:nvPr>
        </p:nvSpPr>
        <p:spPr>
          <a:xfrm>
            <a:off x="2061367" y="4015348"/>
            <a:ext cx="777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4000">
                <a:solidFill>
                  <a:schemeClr val="accent3"/>
                </a:solidFill>
              </a:defRPr>
            </a:lvl2pPr>
            <a:lvl3pPr lvl="2" rtl="0">
              <a:spcBef>
                <a:spcPts val="0"/>
              </a:spcBef>
              <a:spcAft>
                <a:spcPts val="0"/>
              </a:spcAft>
              <a:buClr>
                <a:schemeClr val="accent3"/>
              </a:buClr>
              <a:buSzPts val="3000"/>
              <a:buNone/>
              <a:defRPr sz="4000">
                <a:solidFill>
                  <a:schemeClr val="accent3"/>
                </a:solidFill>
              </a:defRPr>
            </a:lvl3pPr>
            <a:lvl4pPr lvl="3" rtl="0">
              <a:spcBef>
                <a:spcPts val="0"/>
              </a:spcBef>
              <a:spcAft>
                <a:spcPts val="0"/>
              </a:spcAft>
              <a:buClr>
                <a:schemeClr val="accent3"/>
              </a:buClr>
              <a:buSzPts val="3000"/>
              <a:buNone/>
              <a:defRPr sz="4000">
                <a:solidFill>
                  <a:schemeClr val="accent3"/>
                </a:solidFill>
              </a:defRPr>
            </a:lvl4pPr>
            <a:lvl5pPr lvl="4" rtl="0">
              <a:spcBef>
                <a:spcPts val="0"/>
              </a:spcBef>
              <a:spcAft>
                <a:spcPts val="0"/>
              </a:spcAft>
              <a:buClr>
                <a:schemeClr val="accent3"/>
              </a:buClr>
              <a:buSzPts val="3000"/>
              <a:buNone/>
              <a:defRPr sz="4000">
                <a:solidFill>
                  <a:schemeClr val="accent3"/>
                </a:solidFill>
              </a:defRPr>
            </a:lvl5pPr>
            <a:lvl6pPr lvl="5" rtl="0">
              <a:spcBef>
                <a:spcPts val="0"/>
              </a:spcBef>
              <a:spcAft>
                <a:spcPts val="0"/>
              </a:spcAft>
              <a:buClr>
                <a:schemeClr val="accent3"/>
              </a:buClr>
              <a:buSzPts val="3000"/>
              <a:buNone/>
              <a:defRPr sz="4000">
                <a:solidFill>
                  <a:schemeClr val="accent3"/>
                </a:solidFill>
              </a:defRPr>
            </a:lvl6pPr>
            <a:lvl7pPr lvl="6" rtl="0">
              <a:spcBef>
                <a:spcPts val="0"/>
              </a:spcBef>
              <a:spcAft>
                <a:spcPts val="0"/>
              </a:spcAft>
              <a:buClr>
                <a:schemeClr val="accent3"/>
              </a:buClr>
              <a:buSzPts val="3000"/>
              <a:buNone/>
              <a:defRPr sz="4000">
                <a:solidFill>
                  <a:schemeClr val="accent3"/>
                </a:solidFill>
              </a:defRPr>
            </a:lvl7pPr>
            <a:lvl8pPr lvl="7" rtl="0">
              <a:spcBef>
                <a:spcPts val="0"/>
              </a:spcBef>
              <a:spcAft>
                <a:spcPts val="0"/>
              </a:spcAft>
              <a:buClr>
                <a:schemeClr val="accent3"/>
              </a:buClr>
              <a:buSzPts val="3000"/>
              <a:buNone/>
              <a:defRPr sz="4000">
                <a:solidFill>
                  <a:schemeClr val="accent3"/>
                </a:solidFill>
              </a:defRPr>
            </a:lvl8pPr>
            <a:lvl9pPr lvl="8" rtl="0">
              <a:spcBef>
                <a:spcPts val="0"/>
              </a:spcBef>
              <a:spcAft>
                <a:spcPts val="0"/>
              </a:spcAft>
              <a:buClr>
                <a:schemeClr val="accent3"/>
              </a:buClr>
              <a:buSzPts val="3000"/>
              <a:buNone/>
              <a:defRPr sz="4000">
                <a:solidFill>
                  <a:schemeClr val="accent3"/>
                </a:solidFill>
              </a:defRPr>
            </a:lvl9pPr>
          </a:lstStyle>
          <a:p>
            <a:endParaRPr/>
          </a:p>
        </p:txBody>
      </p:sp>
    </p:spTree>
    <p:extLst>
      <p:ext uri="{BB962C8B-B14F-4D97-AF65-F5344CB8AC3E}">
        <p14:creationId xmlns:p14="http://schemas.microsoft.com/office/powerpoint/2010/main" val="1548340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endParaRP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7857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endParaRP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42553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00113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1902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C002-C845-DECE-BBF4-0E0A61D333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8956D3-6161-ED2D-A364-BACF6A662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48A22E-1E6E-059B-5C9F-A6C73D53270B}"/>
              </a:ext>
            </a:extLst>
          </p:cNvPr>
          <p:cNvSpPr>
            <a:spLocks noGrp="1"/>
          </p:cNvSpPr>
          <p:nvPr>
            <p:ph type="dt" sz="half" idx="10"/>
          </p:nvPr>
        </p:nvSpPr>
        <p:spPr/>
        <p:txBody>
          <a:bodyPr/>
          <a:lstStyle/>
          <a:p>
            <a:fld id="{8ADA2A74-7DD4-44AC-88C1-F2A51EA35644}" type="datetimeFigureOut">
              <a:rPr lang="en-US" smtClean="0"/>
              <a:t>4/2/2023</a:t>
            </a:fld>
            <a:endParaRPr lang="en-US"/>
          </a:p>
        </p:txBody>
      </p:sp>
      <p:sp>
        <p:nvSpPr>
          <p:cNvPr id="5" name="Footer Placeholder 4">
            <a:extLst>
              <a:ext uri="{FF2B5EF4-FFF2-40B4-BE49-F238E27FC236}">
                <a16:creationId xmlns:a16="http://schemas.microsoft.com/office/drawing/2014/main" id="{420ED238-2B52-E6CD-5964-3BBCAA909B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ACA04-C64A-D4BE-B4DA-B1CE3AD0A49C}"/>
              </a:ext>
            </a:extLst>
          </p:cNvPr>
          <p:cNvSpPr>
            <a:spLocks noGrp="1"/>
          </p:cNvSpPr>
          <p:nvPr>
            <p:ph type="sldNum" sz="quarter" idx="12"/>
          </p:nvPr>
        </p:nvSpPr>
        <p:spPr/>
        <p:txBody>
          <a:bodyPr/>
          <a:lstStyle/>
          <a:p>
            <a:fld id="{6CE6027C-2294-44FE-A3C9-2B81FD21F639}" type="slidenum">
              <a:rPr lang="en-US" smtClean="0"/>
              <a:t>‹#›</a:t>
            </a:fld>
            <a:endParaRPr lang="en-US"/>
          </a:p>
        </p:txBody>
      </p:sp>
    </p:spTree>
    <p:extLst>
      <p:ext uri="{BB962C8B-B14F-4D97-AF65-F5344CB8AC3E}">
        <p14:creationId xmlns:p14="http://schemas.microsoft.com/office/powerpoint/2010/main" val="3476122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1660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609600" y="5407124"/>
            <a:ext cx="10972800" cy="4916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endParaRPr/>
          </a:p>
        </p:txBody>
      </p:sp>
      <p:sp>
        <p:nvSpPr>
          <p:cNvPr id="60" name="Google Shape;60;p9"/>
          <p:cNvSpPr txBox="1">
            <a:spLocks noGrp="1"/>
          </p:cNvSpPr>
          <p:nvPr>
            <p:ph type="sldNum" idx="12"/>
          </p:nvPr>
        </p:nvSpPr>
        <p:spPr>
          <a:xfrm>
            <a:off x="-123"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8452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529571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85794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2061367" y="2339725"/>
            <a:ext cx="777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b="1"/>
            </a:lvl1pPr>
            <a:lvl2pPr lvl="1" rtl="0">
              <a:spcBef>
                <a:spcPts val="0"/>
              </a:spcBef>
              <a:spcAft>
                <a:spcPts val="0"/>
              </a:spcAft>
              <a:buSzPts val="4400"/>
              <a:buNone/>
              <a:defRPr sz="5867" b="1"/>
            </a:lvl2pPr>
            <a:lvl3pPr lvl="2" rtl="0">
              <a:spcBef>
                <a:spcPts val="0"/>
              </a:spcBef>
              <a:spcAft>
                <a:spcPts val="0"/>
              </a:spcAft>
              <a:buSzPts val="4400"/>
              <a:buNone/>
              <a:defRPr sz="5867" b="1"/>
            </a:lvl3pPr>
            <a:lvl4pPr lvl="3" rtl="0">
              <a:spcBef>
                <a:spcPts val="0"/>
              </a:spcBef>
              <a:spcAft>
                <a:spcPts val="0"/>
              </a:spcAft>
              <a:buSzPts val="4400"/>
              <a:buNone/>
              <a:defRPr sz="5867" b="1"/>
            </a:lvl4pPr>
            <a:lvl5pPr lvl="4" rtl="0">
              <a:spcBef>
                <a:spcPts val="0"/>
              </a:spcBef>
              <a:spcAft>
                <a:spcPts val="0"/>
              </a:spcAft>
              <a:buSzPts val="4400"/>
              <a:buNone/>
              <a:defRPr sz="5867" b="1"/>
            </a:lvl5pPr>
            <a:lvl6pPr lvl="5" rtl="0">
              <a:spcBef>
                <a:spcPts val="0"/>
              </a:spcBef>
              <a:spcAft>
                <a:spcPts val="0"/>
              </a:spcAft>
              <a:buSzPts val="4400"/>
              <a:buNone/>
              <a:defRPr sz="5867" b="1"/>
            </a:lvl6pPr>
            <a:lvl7pPr lvl="6" rtl="0">
              <a:spcBef>
                <a:spcPts val="0"/>
              </a:spcBef>
              <a:spcAft>
                <a:spcPts val="0"/>
              </a:spcAft>
              <a:buSzPts val="4400"/>
              <a:buNone/>
              <a:defRPr sz="5867" b="1"/>
            </a:lvl7pPr>
            <a:lvl8pPr lvl="7" rtl="0">
              <a:spcBef>
                <a:spcPts val="0"/>
              </a:spcBef>
              <a:spcAft>
                <a:spcPts val="0"/>
              </a:spcAft>
              <a:buSzPts val="4400"/>
              <a:buNone/>
              <a:defRPr sz="5867" b="1"/>
            </a:lvl8pPr>
            <a:lvl9pPr lvl="8" rtl="0">
              <a:spcBef>
                <a:spcPts val="0"/>
              </a:spcBef>
              <a:spcAft>
                <a:spcPts val="0"/>
              </a:spcAft>
              <a:buSzPts val="4400"/>
              <a:buNone/>
              <a:defRPr sz="5867" b="1"/>
            </a:lvl9pPr>
          </a:lstStyle>
          <a:p>
            <a:endParaRPr/>
          </a:p>
        </p:txBody>
      </p:sp>
      <p:sp>
        <p:nvSpPr>
          <p:cNvPr id="28" name="Google Shape;28;p3"/>
          <p:cNvSpPr txBox="1">
            <a:spLocks noGrp="1"/>
          </p:cNvSpPr>
          <p:nvPr>
            <p:ph type="subTitle" idx="1"/>
          </p:nvPr>
        </p:nvSpPr>
        <p:spPr>
          <a:xfrm>
            <a:off x="2061367" y="4015348"/>
            <a:ext cx="777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4000">
                <a:solidFill>
                  <a:schemeClr val="accent3"/>
                </a:solidFill>
              </a:defRPr>
            </a:lvl2pPr>
            <a:lvl3pPr lvl="2" rtl="0">
              <a:spcBef>
                <a:spcPts val="0"/>
              </a:spcBef>
              <a:spcAft>
                <a:spcPts val="0"/>
              </a:spcAft>
              <a:buClr>
                <a:schemeClr val="accent3"/>
              </a:buClr>
              <a:buSzPts val="3000"/>
              <a:buNone/>
              <a:defRPr sz="4000">
                <a:solidFill>
                  <a:schemeClr val="accent3"/>
                </a:solidFill>
              </a:defRPr>
            </a:lvl3pPr>
            <a:lvl4pPr lvl="3" rtl="0">
              <a:spcBef>
                <a:spcPts val="0"/>
              </a:spcBef>
              <a:spcAft>
                <a:spcPts val="0"/>
              </a:spcAft>
              <a:buClr>
                <a:schemeClr val="accent3"/>
              </a:buClr>
              <a:buSzPts val="3000"/>
              <a:buNone/>
              <a:defRPr sz="4000">
                <a:solidFill>
                  <a:schemeClr val="accent3"/>
                </a:solidFill>
              </a:defRPr>
            </a:lvl4pPr>
            <a:lvl5pPr lvl="4" rtl="0">
              <a:spcBef>
                <a:spcPts val="0"/>
              </a:spcBef>
              <a:spcAft>
                <a:spcPts val="0"/>
              </a:spcAft>
              <a:buClr>
                <a:schemeClr val="accent3"/>
              </a:buClr>
              <a:buSzPts val="3000"/>
              <a:buNone/>
              <a:defRPr sz="4000">
                <a:solidFill>
                  <a:schemeClr val="accent3"/>
                </a:solidFill>
              </a:defRPr>
            </a:lvl5pPr>
            <a:lvl6pPr lvl="5" rtl="0">
              <a:spcBef>
                <a:spcPts val="0"/>
              </a:spcBef>
              <a:spcAft>
                <a:spcPts val="0"/>
              </a:spcAft>
              <a:buClr>
                <a:schemeClr val="accent3"/>
              </a:buClr>
              <a:buSzPts val="3000"/>
              <a:buNone/>
              <a:defRPr sz="4000">
                <a:solidFill>
                  <a:schemeClr val="accent3"/>
                </a:solidFill>
              </a:defRPr>
            </a:lvl6pPr>
            <a:lvl7pPr lvl="6" rtl="0">
              <a:spcBef>
                <a:spcPts val="0"/>
              </a:spcBef>
              <a:spcAft>
                <a:spcPts val="0"/>
              </a:spcAft>
              <a:buClr>
                <a:schemeClr val="accent3"/>
              </a:buClr>
              <a:buSzPts val="3000"/>
              <a:buNone/>
              <a:defRPr sz="4000">
                <a:solidFill>
                  <a:schemeClr val="accent3"/>
                </a:solidFill>
              </a:defRPr>
            </a:lvl7pPr>
            <a:lvl8pPr lvl="7" rtl="0">
              <a:spcBef>
                <a:spcPts val="0"/>
              </a:spcBef>
              <a:spcAft>
                <a:spcPts val="0"/>
              </a:spcAft>
              <a:buClr>
                <a:schemeClr val="accent3"/>
              </a:buClr>
              <a:buSzPts val="3000"/>
              <a:buNone/>
              <a:defRPr sz="4000">
                <a:solidFill>
                  <a:schemeClr val="accent3"/>
                </a:solidFill>
              </a:defRPr>
            </a:lvl8pPr>
            <a:lvl9pPr lvl="8" rtl="0">
              <a:spcBef>
                <a:spcPts val="0"/>
              </a:spcBef>
              <a:spcAft>
                <a:spcPts val="0"/>
              </a:spcAft>
              <a:buClr>
                <a:schemeClr val="accent3"/>
              </a:buClr>
              <a:buSzPts val="3000"/>
              <a:buNone/>
              <a:defRPr sz="4000">
                <a:solidFill>
                  <a:schemeClr val="accent3"/>
                </a:solidFill>
              </a:defRPr>
            </a:lvl9pPr>
          </a:lstStyle>
          <a:p>
            <a:endParaRPr/>
          </a:p>
        </p:txBody>
      </p:sp>
    </p:spTree>
    <p:extLst>
      <p:ext uri="{BB962C8B-B14F-4D97-AF65-F5344CB8AC3E}">
        <p14:creationId xmlns:p14="http://schemas.microsoft.com/office/powerpoint/2010/main" val="350761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endParaRP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8073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endParaRP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92221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75843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97962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77890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0F8F-6489-56C7-618D-A94A9E399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C09ECF-3485-D942-CEB1-7D021D3B4F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D1E622-15BB-8350-BE46-8E8DEF8808BD}"/>
              </a:ext>
            </a:extLst>
          </p:cNvPr>
          <p:cNvSpPr>
            <a:spLocks noGrp="1"/>
          </p:cNvSpPr>
          <p:nvPr>
            <p:ph type="dt" sz="half" idx="10"/>
          </p:nvPr>
        </p:nvSpPr>
        <p:spPr/>
        <p:txBody>
          <a:bodyPr/>
          <a:lstStyle/>
          <a:p>
            <a:fld id="{8ADA2A74-7DD4-44AC-88C1-F2A51EA35644}" type="datetimeFigureOut">
              <a:rPr lang="en-US" smtClean="0"/>
              <a:t>4/2/2023</a:t>
            </a:fld>
            <a:endParaRPr lang="en-US"/>
          </a:p>
        </p:txBody>
      </p:sp>
      <p:sp>
        <p:nvSpPr>
          <p:cNvPr id="5" name="Footer Placeholder 4">
            <a:extLst>
              <a:ext uri="{FF2B5EF4-FFF2-40B4-BE49-F238E27FC236}">
                <a16:creationId xmlns:a16="http://schemas.microsoft.com/office/drawing/2014/main" id="{2C604C95-F666-57DD-0928-BBB2116FE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DA00FB-B658-19F7-50F5-382BBBC69976}"/>
              </a:ext>
            </a:extLst>
          </p:cNvPr>
          <p:cNvSpPr>
            <a:spLocks noGrp="1"/>
          </p:cNvSpPr>
          <p:nvPr>
            <p:ph type="sldNum" sz="quarter" idx="12"/>
          </p:nvPr>
        </p:nvSpPr>
        <p:spPr/>
        <p:txBody>
          <a:bodyPr/>
          <a:lstStyle/>
          <a:p>
            <a:fld id="{6CE6027C-2294-44FE-A3C9-2B81FD21F639}" type="slidenum">
              <a:rPr lang="en-US" smtClean="0"/>
              <a:t>‹#›</a:t>
            </a:fld>
            <a:endParaRPr lang="en-US"/>
          </a:p>
        </p:txBody>
      </p:sp>
    </p:spTree>
    <p:extLst>
      <p:ext uri="{BB962C8B-B14F-4D97-AF65-F5344CB8AC3E}">
        <p14:creationId xmlns:p14="http://schemas.microsoft.com/office/powerpoint/2010/main" val="12623152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609600" y="5407124"/>
            <a:ext cx="10972800" cy="4916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endParaRPr/>
          </a:p>
        </p:txBody>
      </p:sp>
      <p:sp>
        <p:nvSpPr>
          <p:cNvPr id="60" name="Google Shape;60;p9"/>
          <p:cNvSpPr txBox="1">
            <a:spLocks noGrp="1"/>
          </p:cNvSpPr>
          <p:nvPr>
            <p:ph type="sldNum" idx="12"/>
          </p:nvPr>
        </p:nvSpPr>
        <p:spPr>
          <a:xfrm>
            <a:off x="-123"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2636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411286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6029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6509-FAE1-5E1E-0DC5-4294FF4C00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F2C691-AEEC-C5BF-77D8-8CD07AF189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035850-EEC9-3440-5D30-A08F4B96AE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3FD1CB-877B-D149-14B3-9F4B05CFE171}"/>
              </a:ext>
            </a:extLst>
          </p:cNvPr>
          <p:cNvSpPr>
            <a:spLocks noGrp="1"/>
          </p:cNvSpPr>
          <p:nvPr>
            <p:ph type="dt" sz="half" idx="10"/>
          </p:nvPr>
        </p:nvSpPr>
        <p:spPr/>
        <p:txBody>
          <a:bodyPr/>
          <a:lstStyle/>
          <a:p>
            <a:fld id="{8ADA2A74-7DD4-44AC-88C1-F2A51EA35644}" type="datetimeFigureOut">
              <a:rPr lang="en-US" smtClean="0"/>
              <a:t>4/2/2023</a:t>
            </a:fld>
            <a:endParaRPr lang="en-US"/>
          </a:p>
        </p:txBody>
      </p:sp>
      <p:sp>
        <p:nvSpPr>
          <p:cNvPr id="6" name="Footer Placeholder 5">
            <a:extLst>
              <a:ext uri="{FF2B5EF4-FFF2-40B4-BE49-F238E27FC236}">
                <a16:creationId xmlns:a16="http://schemas.microsoft.com/office/drawing/2014/main" id="{121AB309-340A-7F6A-7337-4ABB48081A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55171-9BFB-F725-9E02-122544E460CE}"/>
              </a:ext>
            </a:extLst>
          </p:cNvPr>
          <p:cNvSpPr>
            <a:spLocks noGrp="1"/>
          </p:cNvSpPr>
          <p:nvPr>
            <p:ph type="sldNum" sz="quarter" idx="12"/>
          </p:nvPr>
        </p:nvSpPr>
        <p:spPr/>
        <p:txBody>
          <a:bodyPr/>
          <a:lstStyle/>
          <a:p>
            <a:fld id="{6CE6027C-2294-44FE-A3C9-2B81FD21F639}" type="slidenum">
              <a:rPr lang="en-US" smtClean="0"/>
              <a:t>‹#›</a:t>
            </a:fld>
            <a:endParaRPr lang="en-US"/>
          </a:p>
        </p:txBody>
      </p:sp>
    </p:spTree>
    <p:extLst>
      <p:ext uri="{BB962C8B-B14F-4D97-AF65-F5344CB8AC3E}">
        <p14:creationId xmlns:p14="http://schemas.microsoft.com/office/powerpoint/2010/main" val="2504977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E4B6-0081-90DF-239E-62E2DFB27F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53EC87-C0C4-3E3B-BC1C-E0723EB9E5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5EB54-BBF7-9C32-50D0-AB324E502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082E60-3FE7-6B46-3B9C-571E202F1C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52C623-5A94-D3F5-3F9C-94B44BD5BC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6A464C-56AC-289D-FCC3-523CBED36D01}"/>
              </a:ext>
            </a:extLst>
          </p:cNvPr>
          <p:cNvSpPr>
            <a:spLocks noGrp="1"/>
          </p:cNvSpPr>
          <p:nvPr>
            <p:ph type="dt" sz="half" idx="10"/>
          </p:nvPr>
        </p:nvSpPr>
        <p:spPr/>
        <p:txBody>
          <a:bodyPr/>
          <a:lstStyle/>
          <a:p>
            <a:fld id="{8ADA2A74-7DD4-44AC-88C1-F2A51EA35644}" type="datetimeFigureOut">
              <a:rPr lang="en-US" smtClean="0"/>
              <a:t>4/2/2023</a:t>
            </a:fld>
            <a:endParaRPr lang="en-US"/>
          </a:p>
        </p:txBody>
      </p:sp>
      <p:sp>
        <p:nvSpPr>
          <p:cNvPr id="8" name="Footer Placeholder 7">
            <a:extLst>
              <a:ext uri="{FF2B5EF4-FFF2-40B4-BE49-F238E27FC236}">
                <a16:creationId xmlns:a16="http://schemas.microsoft.com/office/drawing/2014/main" id="{71E6195D-7A5C-AE6D-55AD-E2D34EE8D9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30B563-CF41-3A52-D78A-D2A82D1C4942}"/>
              </a:ext>
            </a:extLst>
          </p:cNvPr>
          <p:cNvSpPr>
            <a:spLocks noGrp="1"/>
          </p:cNvSpPr>
          <p:nvPr>
            <p:ph type="sldNum" sz="quarter" idx="12"/>
          </p:nvPr>
        </p:nvSpPr>
        <p:spPr/>
        <p:txBody>
          <a:bodyPr/>
          <a:lstStyle/>
          <a:p>
            <a:fld id="{6CE6027C-2294-44FE-A3C9-2B81FD21F639}" type="slidenum">
              <a:rPr lang="en-US" smtClean="0"/>
              <a:t>‹#›</a:t>
            </a:fld>
            <a:endParaRPr lang="en-US"/>
          </a:p>
        </p:txBody>
      </p:sp>
    </p:spTree>
    <p:extLst>
      <p:ext uri="{BB962C8B-B14F-4D97-AF65-F5344CB8AC3E}">
        <p14:creationId xmlns:p14="http://schemas.microsoft.com/office/powerpoint/2010/main" val="1644962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54A3-10D1-F884-C944-34E87DF4E6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D26C66-7914-64A3-5EF1-5FF213D4E1D1}"/>
              </a:ext>
            </a:extLst>
          </p:cNvPr>
          <p:cNvSpPr>
            <a:spLocks noGrp="1"/>
          </p:cNvSpPr>
          <p:nvPr>
            <p:ph type="dt" sz="half" idx="10"/>
          </p:nvPr>
        </p:nvSpPr>
        <p:spPr/>
        <p:txBody>
          <a:bodyPr/>
          <a:lstStyle/>
          <a:p>
            <a:fld id="{8ADA2A74-7DD4-44AC-88C1-F2A51EA35644}" type="datetimeFigureOut">
              <a:rPr lang="en-US" smtClean="0"/>
              <a:t>4/2/2023</a:t>
            </a:fld>
            <a:endParaRPr lang="en-US"/>
          </a:p>
        </p:txBody>
      </p:sp>
      <p:sp>
        <p:nvSpPr>
          <p:cNvPr id="4" name="Footer Placeholder 3">
            <a:extLst>
              <a:ext uri="{FF2B5EF4-FFF2-40B4-BE49-F238E27FC236}">
                <a16:creationId xmlns:a16="http://schemas.microsoft.com/office/drawing/2014/main" id="{239CE0B7-8BF6-0CB6-24E5-E02B89CF9F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7B5D78-93B5-991C-5DB8-266EBFD4D688}"/>
              </a:ext>
            </a:extLst>
          </p:cNvPr>
          <p:cNvSpPr>
            <a:spLocks noGrp="1"/>
          </p:cNvSpPr>
          <p:nvPr>
            <p:ph type="sldNum" sz="quarter" idx="12"/>
          </p:nvPr>
        </p:nvSpPr>
        <p:spPr/>
        <p:txBody>
          <a:bodyPr/>
          <a:lstStyle/>
          <a:p>
            <a:fld id="{6CE6027C-2294-44FE-A3C9-2B81FD21F639}" type="slidenum">
              <a:rPr lang="en-US" smtClean="0"/>
              <a:t>‹#›</a:t>
            </a:fld>
            <a:endParaRPr lang="en-US"/>
          </a:p>
        </p:txBody>
      </p:sp>
    </p:spTree>
    <p:extLst>
      <p:ext uri="{BB962C8B-B14F-4D97-AF65-F5344CB8AC3E}">
        <p14:creationId xmlns:p14="http://schemas.microsoft.com/office/powerpoint/2010/main" val="127678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4F7CCB-BF02-229F-0348-E2FAA36C9FB3}"/>
              </a:ext>
            </a:extLst>
          </p:cNvPr>
          <p:cNvSpPr>
            <a:spLocks noGrp="1"/>
          </p:cNvSpPr>
          <p:nvPr>
            <p:ph type="dt" sz="half" idx="10"/>
          </p:nvPr>
        </p:nvSpPr>
        <p:spPr/>
        <p:txBody>
          <a:bodyPr/>
          <a:lstStyle/>
          <a:p>
            <a:fld id="{8ADA2A74-7DD4-44AC-88C1-F2A51EA35644}" type="datetimeFigureOut">
              <a:rPr lang="en-US" smtClean="0"/>
              <a:t>4/2/2023</a:t>
            </a:fld>
            <a:endParaRPr lang="en-US"/>
          </a:p>
        </p:txBody>
      </p:sp>
      <p:sp>
        <p:nvSpPr>
          <p:cNvPr id="3" name="Footer Placeholder 2">
            <a:extLst>
              <a:ext uri="{FF2B5EF4-FFF2-40B4-BE49-F238E27FC236}">
                <a16:creationId xmlns:a16="http://schemas.microsoft.com/office/drawing/2014/main" id="{844C0CCC-1A2F-1D6C-3797-E35F3196AC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6516C7-F2CD-5860-CFBF-ACDD072E59C0}"/>
              </a:ext>
            </a:extLst>
          </p:cNvPr>
          <p:cNvSpPr>
            <a:spLocks noGrp="1"/>
          </p:cNvSpPr>
          <p:nvPr>
            <p:ph type="sldNum" sz="quarter" idx="12"/>
          </p:nvPr>
        </p:nvSpPr>
        <p:spPr/>
        <p:txBody>
          <a:bodyPr/>
          <a:lstStyle/>
          <a:p>
            <a:fld id="{6CE6027C-2294-44FE-A3C9-2B81FD21F639}" type="slidenum">
              <a:rPr lang="en-US" smtClean="0"/>
              <a:t>‹#›</a:t>
            </a:fld>
            <a:endParaRPr lang="en-US"/>
          </a:p>
        </p:txBody>
      </p:sp>
    </p:spTree>
    <p:extLst>
      <p:ext uri="{BB962C8B-B14F-4D97-AF65-F5344CB8AC3E}">
        <p14:creationId xmlns:p14="http://schemas.microsoft.com/office/powerpoint/2010/main" val="2729009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FD39-B55B-E2DC-DE0A-4ED317CDAA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185287-47AF-D404-5F39-CB1D399977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54E555-42AE-EFAC-95E8-2235625D8A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03888B-1DBA-27C5-EDBA-07CC1FFCBC6B}"/>
              </a:ext>
            </a:extLst>
          </p:cNvPr>
          <p:cNvSpPr>
            <a:spLocks noGrp="1"/>
          </p:cNvSpPr>
          <p:nvPr>
            <p:ph type="dt" sz="half" idx="10"/>
          </p:nvPr>
        </p:nvSpPr>
        <p:spPr/>
        <p:txBody>
          <a:bodyPr/>
          <a:lstStyle/>
          <a:p>
            <a:fld id="{8ADA2A74-7DD4-44AC-88C1-F2A51EA35644}" type="datetimeFigureOut">
              <a:rPr lang="en-US" smtClean="0"/>
              <a:t>4/2/2023</a:t>
            </a:fld>
            <a:endParaRPr lang="en-US"/>
          </a:p>
        </p:txBody>
      </p:sp>
      <p:sp>
        <p:nvSpPr>
          <p:cNvPr id="6" name="Footer Placeholder 5">
            <a:extLst>
              <a:ext uri="{FF2B5EF4-FFF2-40B4-BE49-F238E27FC236}">
                <a16:creationId xmlns:a16="http://schemas.microsoft.com/office/drawing/2014/main" id="{C25779D4-2FEB-49AA-9772-CC4C5AE780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D4365-0D47-CF4E-83A4-BB893BF5307A}"/>
              </a:ext>
            </a:extLst>
          </p:cNvPr>
          <p:cNvSpPr>
            <a:spLocks noGrp="1"/>
          </p:cNvSpPr>
          <p:nvPr>
            <p:ph type="sldNum" sz="quarter" idx="12"/>
          </p:nvPr>
        </p:nvSpPr>
        <p:spPr/>
        <p:txBody>
          <a:bodyPr/>
          <a:lstStyle/>
          <a:p>
            <a:fld id="{6CE6027C-2294-44FE-A3C9-2B81FD21F639}" type="slidenum">
              <a:rPr lang="en-US" smtClean="0"/>
              <a:t>‹#›</a:t>
            </a:fld>
            <a:endParaRPr lang="en-US"/>
          </a:p>
        </p:txBody>
      </p:sp>
    </p:spTree>
    <p:extLst>
      <p:ext uri="{BB962C8B-B14F-4D97-AF65-F5344CB8AC3E}">
        <p14:creationId xmlns:p14="http://schemas.microsoft.com/office/powerpoint/2010/main" val="551161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86D-8E85-95E4-08C6-F1F242678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CE34FB-B6B0-AED4-2C4A-EB0ABBEC7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1ED753-F994-FC6D-5ECA-5297F7E59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BB1D19-5D29-8C0D-B60D-28ACCA4D73B5}"/>
              </a:ext>
            </a:extLst>
          </p:cNvPr>
          <p:cNvSpPr>
            <a:spLocks noGrp="1"/>
          </p:cNvSpPr>
          <p:nvPr>
            <p:ph type="dt" sz="half" idx="10"/>
          </p:nvPr>
        </p:nvSpPr>
        <p:spPr/>
        <p:txBody>
          <a:bodyPr/>
          <a:lstStyle/>
          <a:p>
            <a:fld id="{8ADA2A74-7DD4-44AC-88C1-F2A51EA35644}" type="datetimeFigureOut">
              <a:rPr lang="en-US" smtClean="0"/>
              <a:t>4/2/2023</a:t>
            </a:fld>
            <a:endParaRPr lang="en-US"/>
          </a:p>
        </p:txBody>
      </p:sp>
      <p:sp>
        <p:nvSpPr>
          <p:cNvPr id="6" name="Footer Placeholder 5">
            <a:extLst>
              <a:ext uri="{FF2B5EF4-FFF2-40B4-BE49-F238E27FC236}">
                <a16:creationId xmlns:a16="http://schemas.microsoft.com/office/drawing/2014/main" id="{E031450E-84ED-E321-DAF8-C94714E7FC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A854F4-A7E6-1AA1-C0DE-AE290991816A}"/>
              </a:ext>
            </a:extLst>
          </p:cNvPr>
          <p:cNvSpPr>
            <a:spLocks noGrp="1"/>
          </p:cNvSpPr>
          <p:nvPr>
            <p:ph type="sldNum" sz="quarter" idx="12"/>
          </p:nvPr>
        </p:nvSpPr>
        <p:spPr/>
        <p:txBody>
          <a:bodyPr/>
          <a:lstStyle/>
          <a:p>
            <a:fld id="{6CE6027C-2294-44FE-A3C9-2B81FD21F639}" type="slidenum">
              <a:rPr lang="en-US" smtClean="0"/>
              <a:t>‹#›</a:t>
            </a:fld>
            <a:endParaRPr lang="en-US"/>
          </a:p>
        </p:txBody>
      </p:sp>
    </p:spTree>
    <p:extLst>
      <p:ext uri="{BB962C8B-B14F-4D97-AF65-F5344CB8AC3E}">
        <p14:creationId xmlns:p14="http://schemas.microsoft.com/office/powerpoint/2010/main" val="2762266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3.png"/><Relationship Id="rId5" Type="http://schemas.openxmlformats.org/officeDocument/2006/relationships/slideLayout" Target="../slideLayouts/slideLayout18.xml"/><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E2003-6B65-8243-66EB-FBC6877EC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94E578-E383-848B-F054-74E2A047C7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23985D-9413-23AC-E00F-C8E0AD779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DA2A74-7DD4-44AC-88C1-F2A51EA35644}" type="datetimeFigureOut">
              <a:rPr lang="en-US" smtClean="0"/>
              <a:t>4/2/2023</a:t>
            </a:fld>
            <a:endParaRPr lang="en-US"/>
          </a:p>
        </p:txBody>
      </p:sp>
      <p:sp>
        <p:nvSpPr>
          <p:cNvPr id="5" name="Footer Placeholder 4">
            <a:extLst>
              <a:ext uri="{FF2B5EF4-FFF2-40B4-BE49-F238E27FC236}">
                <a16:creationId xmlns:a16="http://schemas.microsoft.com/office/drawing/2014/main" id="{07460C1F-C657-2660-9BCF-C72C64198D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58FAD0-C7EF-38C3-7AFB-07B5BE579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6027C-2294-44FE-A3C9-2B81FD21F639}" type="slidenum">
              <a:rPr lang="en-US" smtClean="0"/>
              <a:t>‹#›</a:t>
            </a:fld>
            <a:endParaRPr lang="en-US"/>
          </a:p>
        </p:txBody>
      </p:sp>
    </p:spTree>
    <p:extLst>
      <p:ext uri="{BB962C8B-B14F-4D97-AF65-F5344CB8AC3E}">
        <p14:creationId xmlns:p14="http://schemas.microsoft.com/office/powerpoint/2010/main" val="2462828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00000000-1234-1234-1234-123412341234}" type="slidenum">
              <a:rPr lang="en" smtClean="0"/>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855991052"/>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3"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00000000-1234-1234-1234-123412341234}" type="slidenum">
              <a:rPr lang="en" smtClean="0"/>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354245968"/>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2266913" y="2655800"/>
            <a:ext cx="7743200" cy="1546400"/>
          </a:xfrm>
          <a:prstGeom prst="rect">
            <a:avLst/>
          </a:prstGeom>
        </p:spPr>
        <p:txBody>
          <a:bodyPr spcFirstLastPara="1" vert="horz" wrap="square" lIns="121900" tIns="121900" rIns="121900" bIns="121900" rtlCol="0" anchor="ctr" anchorCtr="0">
            <a:noAutofit/>
          </a:bodyPr>
          <a:lstStyle/>
          <a:p>
            <a:r>
              <a:rPr lang="en-SG" dirty="0"/>
              <a:t>Binar.ai</a:t>
            </a:r>
            <a:endParaRPr dirty="0"/>
          </a:p>
        </p:txBody>
      </p:sp>
      <p:sp>
        <p:nvSpPr>
          <p:cNvPr id="2" name="TextBox 1">
            <a:extLst>
              <a:ext uri="{FF2B5EF4-FFF2-40B4-BE49-F238E27FC236}">
                <a16:creationId xmlns:a16="http://schemas.microsoft.com/office/drawing/2014/main" id="{E81C6614-51BB-5818-93B7-45F009C3D9A1}"/>
              </a:ext>
            </a:extLst>
          </p:cNvPr>
          <p:cNvSpPr txBox="1"/>
          <p:nvPr/>
        </p:nvSpPr>
        <p:spPr>
          <a:xfrm>
            <a:off x="0" y="6550223"/>
            <a:ext cx="8005333" cy="307777"/>
          </a:xfrm>
          <a:prstGeom prst="rect">
            <a:avLst/>
          </a:prstGeom>
          <a:noFill/>
        </p:spPr>
        <p:txBody>
          <a:bodyPr wrap="none" rtlCol="0">
            <a:spAutoFit/>
          </a:bodyPr>
          <a:lstStyle/>
          <a:p>
            <a:r>
              <a:rPr lang="en-SG" sz="1400" dirty="0">
                <a:solidFill>
                  <a:schemeClr val="tx1">
                    <a:lumMod val="50000"/>
                    <a:lumOff val="50000"/>
                  </a:schemeClr>
                </a:solidFill>
              </a:rPr>
              <a:t>Austen Ang Ming Xuan, Cassandra Chew Ying </a:t>
            </a:r>
            <a:r>
              <a:rPr lang="en-SG" sz="1400" dirty="0" err="1">
                <a:solidFill>
                  <a:schemeClr val="tx1">
                    <a:lumMod val="50000"/>
                    <a:lumOff val="50000"/>
                  </a:schemeClr>
                </a:solidFill>
              </a:rPr>
              <a:t>Ying</a:t>
            </a:r>
            <a:r>
              <a:rPr lang="en-SG" sz="1400" dirty="0">
                <a:solidFill>
                  <a:schemeClr val="tx1">
                    <a:lumMod val="50000"/>
                    <a:lumOff val="50000"/>
                  </a:schemeClr>
                </a:solidFill>
              </a:rPr>
              <a:t>, </a:t>
            </a:r>
            <a:r>
              <a:rPr lang="en-SG" sz="1400" dirty="0" err="1">
                <a:solidFill>
                  <a:schemeClr val="tx1">
                    <a:lumMod val="50000"/>
                    <a:lumOff val="50000"/>
                  </a:schemeClr>
                </a:solidFill>
              </a:rPr>
              <a:t>Diren</a:t>
            </a:r>
            <a:r>
              <a:rPr lang="en-SG" sz="1400" dirty="0">
                <a:solidFill>
                  <a:schemeClr val="tx1">
                    <a:lumMod val="50000"/>
                    <a:lumOff val="50000"/>
                  </a:schemeClr>
                </a:solidFill>
              </a:rPr>
              <a:t> D. </a:t>
            </a:r>
            <a:r>
              <a:rPr lang="en-SG" sz="1400" dirty="0" err="1">
                <a:solidFill>
                  <a:schemeClr val="tx1">
                    <a:lumMod val="50000"/>
                    <a:lumOff val="50000"/>
                  </a:schemeClr>
                </a:solidFill>
              </a:rPr>
              <a:t>Bharwani</a:t>
            </a:r>
            <a:r>
              <a:rPr lang="en-SG" sz="1400" dirty="0">
                <a:solidFill>
                  <a:schemeClr val="tx1">
                    <a:lumMod val="50000"/>
                    <a:lumOff val="50000"/>
                  </a:schemeClr>
                </a:solidFill>
              </a:rPr>
              <a:t>, Leonard Lee Hon Han, Lee Ming Yang</a:t>
            </a:r>
            <a:endParaRPr lang="en-US" sz="1400" dirty="0">
              <a:solidFill>
                <a:schemeClr val="tx1">
                  <a:lumMod val="50000"/>
                  <a:lumOff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061367" y="2339725"/>
            <a:ext cx="8577136" cy="1546400"/>
          </a:xfrm>
          <a:prstGeom prst="rect">
            <a:avLst/>
          </a:prstGeom>
        </p:spPr>
        <p:txBody>
          <a:bodyPr spcFirstLastPara="1" wrap="square" lIns="121900" tIns="121900" rIns="121900" bIns="121900" anchor="b" anchorCtr="0">
            <a:noAutofit/>
          </a:bodyPr>
          <a:lstStyle/>
          <a:p>
            <a:r>
              <a:rPr lang="en" sz="8000" dirty="0">
                <a:solidFill>
                  <a:schemeClr val="accent4"/>
                </a:solidFill>
              </a:rPr>
              <a:t>2.</a:t>
            </a:r>
            <a:endParaRPr lang="en-US" sz="8000" dirty="0">
              <a:solidFill>
                <a:schemeClr val="accent4"/>
              </a:solidFill>
            </a:endParaRPr>
          </a:p>
          <a:p>
            <a:r>
              <a:rPr lang="en-US" dirty="0"/>
              <a:t>Model Implementation</a:t>
            </a:r>
          </a:p>
        </p:txBody>
      </p:sp>
      <p:sp>
        <p:nvSpPr>
          <p:cNvPr id="99" name="Google Shape;99;p15"/>
          <p:cNvSpPr txBox="1">
            <a:spLocks noGrp="1"/>
          </p:cNvSpPr>
          <p:nvPr>
            <p:ph type="sldNum" idx="4294967295"/>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10</a:t>
            </a:fld>
            <a:endParaRPr kern="0">
              <a:solidFill>
                <a:srgbClr val="0091EA"/>
              </a:solidFill>
            </a:endParaRPr>
          </a:p>
        </p:txBody>
      </p:sp>
    </p:spTree>
    <p:extLst>
      <p:ext uri="{BB962C8B-B14F-4D97-AF65-F5344CB8AC3E}">
        <p14:creationId xmlns:p14="http://schemas.microsoft.com/office/powerpoint/2010/main" val="40102348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2" name="Google Shape;282;p3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11</a:t>
            </a:fld>
            <a:endParaRPr kern="0">
              <a:solidFill>
                <a:srgbClr val="0091EA"/>
              </a:solidFill>
            </a:endParaRPr>
          </a:p>
        </p:txBody>
      </p:sp>
      <p:sp>
        <p:nvSpPr>
          <p:cNvPr id="4" name="Google Shape;110;p17">
            <a:extLst>
              <a:ext uri="{FF2B5EF4-FFF2-40B4-BE49-F238E27FC236}">
                <a16:creationId xmlns:a16="http://schemas.microsoft.com/office/drawing/2014/main" id="{45B36039-487E-746B-95A6-B5E30B3A61B5}"/>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lang="en-SG" sz="4000" kern="0" dirty="0">
                <a:solidFill>
                  <a:srgbClr val="0091EA"/>
                </a:solidFill>
              </a:rPr>
              <a:t>Initial Model</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sp>
        <p:nvSpPr>
          <p:cNvPr id="5" name="Google Shape;134;p19">
            <a:extLst>
              <a:ext uri="{FF2B5EF4-FFF2-40B4-BE49-F238E27FC236}">
                <a16:creationId xmlns:a16="http://schemas.microsoft.com/office/drawing/2014/main" id="{5A20B243-286B-BC27-4D55-3B8D87F53CE7}"/>
              </a:ext>
            </a:extLst>
          </p:cNvPr>
          <p:cNvSpPr txBox="1">
            <a:spLocks/>
          </p:cNvSpPr>
          <p:nvPr/>
        </p:nvSpPr>
        <p:spPr>
          <a:xfrm>
            <a:off x="6096000" y="1507994"/>
            <a:ext cx="4900400" cy="4967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150000"/>
              </a:lnSpc>
            </a:pPr>
            <a:r>
              <a:rPr lang="en-US" sz="2670" b="1" kern="0" dirty="0">
                <a:latin typeface="Source Sans Pro" panose="020B0503030403020204" pitchFamily="34" charset="0"/>
                <a:ea typeface="Source Sans Pro" panose="020B0503030403020204" pitchFamily="34" charset="0"/>
              </a:rPr>
              <a:t>Dense Neural Network</a:t>
            </a:r>
          </a:p>
          <a:p>
            <a:pPr marL="342900" indent="-342900">
              <a:lnSpc>
                <a:spcPct val="150000"/>
              </a:lnSpc>
              <a:buFont typeface="Courier New" panose="02070309020205020404" pitchFamily="49" charset="0"/>
              <a:buChar char="o"/>
            </a:pPr>
            <a:r>
              <a:rPr lang="en-US" sz="1800" kern="0" dirty="0"/>
              <a:t>Segment input image into four </a:t>
            </a:r>
            <a:r>
              <a:rPr lang="en-US" sz="1800" i="1" kern="0" dirty="0"/>
              <a:t>MNIST</a:t>
            </a:r>
            <a:r>
              <a:rPr lang="en-US" sz="1800" kern="0" dirty="0"/>
              <a:t> format images</a:t>
            </a:r>
          </a:p>
          <a:p>
            <a:pPr marL="342900" indent="-342900">
              <a:lnSpc>
                <a:spcPct val="150000"/>
              </a:lnSpc>
              <a:buFont typeface="Courier New" panose="02070309020205020404" pitchFamily="49" charset="0"/>
              <a:buChar char="o"/>
            </a:pPr>
            <a:r>
              <a:rPr lang="en-US" sz="1800" kern="0" dirty="0"/>
              <a:t>Encode positional after flattening of image</a:t>
            </a:r>
          </a:p>
          <a:p>
            <a:endParaRPr lang="en-US" kern="0" dirty="0"/>
          </a:p>
        </p:txBody>
      </p:sp>
      <p:pic>
        <p:nvPicPr>
          <p:cNvPr id="9" name="Picture 8" descr="Diagram, schematic&#10;&#10;Description automatically generated">
            <a:extLst>
              <a:ext uri="{FF2B5EF4-FFF2-40B4-BE49-F238E27FC236}">
                <a16:creationId xmlns:a16="http://schemas.microsoft.com/office/drawing/2014/main" id="{7BE08BB9-FF7F-7DBE-D1E0-DD312599A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00" y="1507994"/>
            <a:ext cx="4479384" cy="4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2" name="Google Shape;282;p3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12</a:t>
            </a:fld>
            <a:endParaRPr kern="0">
              <a:solidFill>
                <a:srgbClr val="0091EA"/>
              </a:solidFill>
            </a:endParaRPr>
          </a:p>
        </p:txBody>
      </p:sp>
      <p:sp>
        <p:nvSpPr>
          <p:cNvPr id="4" name="Google Shape;110;p17">
            <a:extLst>
              <a:ext uri="{FF2B5EF4-FFF2-40B4-BE49-F238E27FC236}">
                <a16:creationId xmlns:a16="http://schemas.microsoft.com/office/drawing/2014/main" id="{45B36039-487E-746B-95A6-B5E30B3A61B5}"/>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lang="en-SG" sz="4000" kern="0" dirty="0">
                <a:solidFill>
                  <a:srgbClr val="0091EA"/>
                </a:solidFill>
              </a:rPr>
              <a:t>Proposed Model</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pic>
        <p:nvPicPr>
          <p:cNvPr id="3" name="Picture 2" descr="Diagram&#10;&#10;Description automatically generated">
            <a:extLst>
              <a:ext uri="{FF2B5EF4-FFF2-40B4-BE49-F238E27FC236}">
                <a16:creationId xmlns:a16="http://schemas.microsoft.com/office/drawing/2014/main" id="{D4FA7F81-2EA9-C18C-45C0-CF99EC903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108" y="1760002"/>
            <a:ext cx="8031783" cy="3337995"/>
          </a:xfrm>
          <a:prstGeom prst="rect">
            <a:avLst/>
          </a:prstGeom>
        </p:spPr>
      </p:pic>
      <p:sp>
        <p:nvSpPr>
          <p:cNvPr id="2" name="TextBox 1">
            <a:extLst>
              <a:ext uri="{FF2B5EF4-FFF2-40B4-BE49-F238E27FC236}">
                <a16:creationId xmlns:a16="http://schemas.microsoft.com/office/drawing/2014/main" id="{555FA801-6188-815E-04C6-8FBD2C947969}"/>
              </a:ext>
            </a:extLst>
          </p:cNvPr>
          <p:cNvSpPr txBox="1"/>
          <p:nvPr/>
        </p:nvSpPr>
        <p:spPr>
          <a:xfrm>
            <a:off x="9735671" y="3324113"/>
            <a:ext cx="460740" cy="276999"/>
          </a:xfrm>
          <a:prstGeom prst="rect">
            <a:avLst/>
          </a:prstGeom>
          <a:solidFill>
            <a:schemeClr val="bg1"/>
          </a:solidFill>
        </p:spPr>
        <p:txBody>
          <a:bodyPr wrap="square" rtlCol="0">
            <a:spAutoFit/>
          </a:bodyPr>
          <a:lstStyle/>
          <a:p>
            <a:r>
              <a:rPr lang="en-SG" sz="1200" b="1" dirty="0"/>
              <a:t>15</a:t>
            </a:r>
            <a:endParaRPr lang="en-US" sz="1200" b="1" dirty="0"/>
          </a:p>
        </p:txBody>
      </p:sp>
      <p:sp>
        <p:nvSpPr>
          <p:cNvPr id="5" name="TextBox 4">
            <a:extLst>
              <a:ext uri="{FF2B5EF4-FFF2-40B4-BE49-F238E27FC236}">
                <a16:creationId xmlns:a16="http://schemas.microsoft.com/office/drawing/2014/main" id="{57D8A26C-9585-77DD-98F8-772FF0681450}"/>
              </a:ext>
            </a:extLst>
          </p:cNvPr>
          <p:cNvSpPr txBox="1"/>
          <p:nvPr/>
        </p:nvSpPr>
        <p:spPr>
          <a:xfrm>
            <a:off x="9380668" y="3793235"/>
            <a:ext cx="460740" cy="276999"/>
          </a:xfrm>
          <a:prstGeom prst="rect">
            <a:avLst/>
          </a:prstGeom>
          <a:solidFill>
            <a:schemeClr val="bg1"/>
          </a:solidFill>
        </p:spPr>
        <p:txBody>
          <a:bodyPr wrap="square" rtlCol="0">
            <a:spAutoFit/>
          </a:bodyPr>
          <a:lstStyle/>
          <a:p>
            <a:r>
              <a:rPr lang="en-SG" sz="1200" b="1" dirty="0"/>
              <a:t>16</a:t>
            </a:r>
            <a:endParaRPr lang="en-US" sz="1200" b="1" dirty="0"/>
          </a:p>
        </p:txBody>
      </p:sp>
      <p:sp>
        <p:nvSpPr>
          <p:cNvPr id="8" name="Rectangle 7">
            <a:extLst>
              <a:ext uri="{FF2B5EF4-FFF2-40B4-BE49-F238E27FC236}">
                <a16:creationId xmlns:a16="http://schemas.microsoft.com/office/drawing/2014/main" id="{FB71D7F5-A753-2DFA-F866-8FE5F35D87C9}"/>
              </a:ext>
            </a:extLst>
          </p:cNvPr>
          <p:cNvSpPr/>
          <p:nvPr/>
        </p:nvSpPr>
        <p:spPr>
          <a:xfrm>
            <a:off x="2248348" y="2753958"/>
            <a:ext cx="817581" cy="103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BABEA8-314C-6488-4AC0-685D75025A12}"/>
              </a:ext>
            </a:extLst>
          </p:cNvPr>
          <p:cNvPicPr>
            <a:picLocks noChangeAspect="1"/>
          </p:cNvPicPr>
          <p:nvPr/>
        </p:nvPicPr>
        <p:blipFill>
          <a:blip r:embed="rId4"/>
          <a:stretch>
            <a:fillRect/>
          </a:stretch>
        </p:blipFill>
        <p:spPr>
          <a:xfrm>
            <a:off x="949034" y="2952376"/>
            <a:ext cx="2093108" cy="642439"/>
          </a:xfrm>
          <a:prstGeom prst="rect">
            <a:avLst/>
          </a:prstGeom>
        </p:spPr>
      </p:pic>
      <p:sp>
        <p:nvSpPr>
          <p:cNvPr id="9" name="TextBox 8">
            <a:extLst>
              <a:ext uri="{FF2B5EF4-FFF2-40B4-BE49-F238E27FC236}">
                <a16:creationId xmlns:a16="http://schemas.microsoft.com/office/drawing/2014/main" id="{1B5DC5B2-E647-FCE7-518C-A08A9D17C5E2}"/>
              </a:ext>
            </a:extLst>
          </p:cNvPr>
          <p:cNvSpPr txBox="1"/>
          <p:nvPr/>
        </p:nvSpPr>
        <p:spPr>
          <a:xfrm>
            <a:off x="1713661" y="3594815"/>
            <a:ext cx="732893" cy="261610"/>
          </a:xfrm>
          <a:prstGeom prst="rect">
            <a:avLst/>
          </a:prstGeom>
          <a:noFill/>
        </p:spPr>
        <p:txBody>
          <a:bodyPr wrap="none" rtlCol="0">
            <a:spAutoFit/>
          </a:bodyPr>
          <a:lstStyle/>
          <a:p>
            <a:r>
              <a:rPr lang="en-SG" sz="1100" b="1" dirty="0"/>
              <a:t>28 x 112</a:t>
            </a:r>
            <a:endParaRPr lang="en-US" sz="1100" b="1" dirty="0"/>
          </a:p>
        </p:txBody>
      </p:sp>
    </p:spTree>
    <p:extLst>
      <p:ext uri="{BB962C8B-B14F-4D97-AF65-F5344CB8AC3E}">
        <p14:creationId xmlns:p14="http://schemas.microsoft.com/office/powerpoint/2010/main" val="36372510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2" name="Google Shape;132;p19"/>
              <p:cNvSpPr txBox="1">
                <a:spLocks noGrp="1"/>
              </p:cNvSpPr>
              <p:nvPr>
                <p:ph type="body" idx="1"/>
              </p:nvPr>
            </p:nvSpPr>
            <p:spPr>
              <a:xfrm>
                <a:off x="1048183" y="1600200"/>
                <a:ext cx="4900400" cy="1828800"/>
              </a:xfrm>
              <a:prstGeom prst="rect">
                <a:avLst/>
              </a:prstGeom>
            </p:spPr>
            <p:txBody>
              <a:bodyPr spcFirstLastPara="1" wrap="square" lIns="121900" tIns="121900" rIns="121900" bIns="121900" anchor="t" anchorCtr="0">
                <a:noAutofit/>
              </a:bodyPr>
              <a:lstStyle/>
              <a:p>
                <a:pPr marL="0" indent="0">
                  <a:buNone/>
                </a:pPr>
                <a:r>
                  <a:rPr lang="en-US" b="1" dirty="0"/>
                  <a:t>Normalization</a:t>
                </a:r>
              </a:p>
              <a:p>
                <a:pPr marL="0" indent="0">
                  <a:buNone/>
                </a:pPr>
                <a:r>
                  <a:rPr lang="en" dirty="0"/>
                  <a:t>Normalize pixel luminance data to be in [0, 1]</a:t>
                </a:r>
              </a:p>
              <a:p>
                <a:pPr marL="0" indent="0">
                  <a:buNone/>
                </a:pPr>
                <a14:m>
                  <m:oMathPara xmlns:m="http://schemas.openxmlformats.org/officeDocument/2006/math">
                    <m:oMathParaPr>
                      <m:jc m:val="centerGroup"/>
                    </m:oMathParaPr>
                    <m:oMath xmlns:m="http://schemas.openxmlformats.org/officeDocument/2006/math">
                      <m:r>
                        <a:rPr lang="en-SG" sz="2400" b="0" i="1" smtClean="0">
                          <a:latin typeface="Cambria Math" panose="02040503050406030204" pitchFamily="18" charset="0"/>
                        </a:rPr>
                        <m:t>𝑙𝑢𝑚𝑖𝑛𝑎𝑛𝑐𝑒</m:t>
                      </m:r>
                      <m:r>
                        <a:rPr lang="en-SG" sz="2400" b="0" i="1" smtClean="0">
                          <a:latin typeface="Cambria Math" panose="02040503050406030204" pitchFamily="18" charset="0"/>
                        </a:rPr>
                        <m:t>=</m:t>
                      </m:r>
                      <m:f>
                        <m:fPr>
                          <m:ctrlPr>
                            <a:rPr lang="en-SG" sz="2400" b="0" i="1" smtClean="0">
                              <a:latin typeface="Cambria Math" panose="02040503050406030204" pitchFamily="18" charset="0"/>
                            </a:rPr>
                          </m:ctrlPr>
                        </m:fPr>
                        <m:num>
                          <m:r>
                            <a:rPr lang="en-SG" sz="2400" b="0" i="1" smtClean="0">
                              <a:latin typeface="Cambria Math" panose="02040503050406030204" pitchFamily="18" charset="0"/>
                            </a:rPr>
                            <m:t>𝑙𝑢𝑚𝑖𝑛𝑎𝑛𝑐𝑒</m:t>
                          </m:r>
                        </m:num>
                        <m:den>
                          <m:r>
                            <a:rPr lang="en-SG" sz="2400" b="0" i="1" smtClean="0">
                              <a:latin typeface="Cambria Math" panose="02040503050406030204" pitchFamily="18" charset="0"/>
                            </a:rPr>
                            <m:t>255</m:t>
                          </m:r>
                        </m:den>
                      </m:f>
                    </m:oMath>
                  </m:oMathPara>
                </a14:m>
                <a:endParaRPr sz="2400" dirty="0"/>
              </a:p>
            </p:txBody>
          </p:sp>
        </mc:Choice>
        <mc:Fallback xmlns="">
          <p:sp>
            <p:nvSpPr>
              <p:cNvPr id="132" name="Google Shape;132;p19"/>
              <p:cNvSpPr txBox="1">
                <a:spLocks noGrp="1" noRot="1" noChangeAspect="1" noMove="1" noResize="1" noEditPoints="1" noAdjustHandles="1" noChangeArrowheads="1" noChangeShapeType="1" noTextEdit="1"/>
              </p:cNvSpPr>
              <p:nvPr>
                <p:ph type="body" idx="1"/>
              </p:nvPr>
            </p:nvSpPr>
            <p:spPr>
              <a:xfrm>
                <a:off x="1048183" y="1600200"/>
                <a:ext cx="4900400" cy="1828800"/>
              </a:xfrm>
              <a:prstGeom prst="rect">
                <a:avLst/>
              </a:prstGeom>
              <a:blipFill>
                <a:blip r:embed="rId3"/>
                <a:stretch>
                  <a:fillRect l="-1741" b="-22000"/>
                </a:stretch>
              </a:blipFill>
            </p:spPr>
            <p:txBody>
              <a:bodyPr/>
              <a:lstStyle/>
              <a:p>
                <a:r>
                  <a:rPr lang="en-US">
                    <a:noFill/>
                  </a:rPr>
                  <a:t> </a:t>
                </a:r>
              </a:p>
            </p:txBody>
          </p:sp>
        </mc:Fallback>
      </mc:AlternateContent>
      <p:sp>
        <p:nvSpPr>
          <p:cNvPr id="134" name="Google Shape;134;p19"/>
          <p:cNvSpPr txBox="1">
            <a:spLocks noGrp="1"/>
          </p:cNvSpPr>
          <p:nvPr>
            <p:ph type="body" idx="2"/>
          </p:nvPr>
        </p:nvSpPr>
        <p:spPr>
          <a:xfrm>
            <a:off x="6243400" y="1600200"/>
            <a:ext cx="4900400" cy="1828800"/>
          </a:xfrm>
          <a:prstGeom prst="rect">
            <a:avLst/>
          </a:prstGeom>
        </p:spPr>
        <p:txBody>
          <a:bodyPr spcFirstLastPara="1" wrap="square" lIns="121900" tIns="121900" rIns="121900" bIns="121900" anchor="t" anchorCtr="0">
            <a:noAutofit/>
          </a:bodyPr>
          <a:lstStyle/>
          <a:p>
            <a:pPr marL="0" indent="0">
              <a:buNone/>
            </a:pPr>
            <a:r>
              <a:rPr lang="en-SG" b="1" dirty="0"/>
              <a:t>One-Hot Encoding</a:t>
            </a:r>
            <a:endParaRPr b="1" dirty="0"/>
          </a:p>
          <a:p>
            <a:pPr marL="0" indent="0">
              <a:buNone/>
            </a:pPr>
            <a:r>
              <a:rPr lang="en" dirty="0"/>
              <a:t>Turn labels which are ordinal into categorical data</a:t>
            </a:r>
            <a:endParaRPr dirty="0"/>
          </a:p>
        </p:txBody>
      </p:sp>
      <p:sp>
        <p:nvSpPr>
          <p:cNvPr id="135" name="Google Shape;135;p19"/>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13</a:t>
            </a:fld>
            <a:endParaRPr kern="0">
              <a:solidFill>
                <a:srgbClr val="0091EA"/>
              </a:solidFill>
            </a:endParaRPr>
          </a:p>
        </p:txBody>
      </p:sp>
      <p:sp>
        <p:nvSpPr>
          <p:cNvPr id="4" name="Google Shape;110;p17">
            <a:extLst>
              <a:ext uri="{FF2B5EF4-FFF2-40B4-BE49-F238E27FC236}">
                <a16:creationId xmlns:a16="http://schemas.microsoft.com/office/drawing/2014/main" id="{C978E6EC-1E2D-97D4-8494-1DE6D0EE6906}"/>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SG" sz="4000" b="0" i="0" u="none" strike="noStrike" kern="0" cap="none" spc="0" normalizeH="0" baseline="0" noProof="0" dirty="0">
                <a:ln>
                  <a:noFill/>
                </a:ln>
                <a:solidFill>
                  <a:srgbClr val="0091EA"/>
                </a:solidFill>
                <a:effectLst/>
                <a:uLnTx/>
                <a:uFillTx/>
                <a:latin typeface="Roboto Slab"/>
                <a:ea typeface="Roboto Slab"/>
                <a:cs typeface="Roboto Slab"/>
                <a:sym typeface="Roboto Slab"/>
              </a:rPr>
              <a:t>Data Transformation</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sp>
        <p:nvSpPr>
          <p:cNvPr id="2" name="Google Shape;134;p19">
            <a:extLst>
              <a:ext uri="{FF2B5EF4-FFF2-40B4-BE49-F238E27FC236}">
                <a16:creationId xmlns:a16="http://schemas.microsoft.com/office/drawing/2014/main" id="{88B98C97-DDA8-679B-003F-6C747CA9FBD5}"/>
              </a:ext>
            </a:extLst>
          </p:cNvPr>
          <p:cNvSpPr txBox="1">
            <a:spLocks/>
          </p:cNvSpPr>
          <p:nvPr/>
        </p:nvSpPr>
        <p:spPr>
          <a:xfrm>
            <a:off x="6243400" y="3123869"/>
            <a:ext cx="5948600" cy="1828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74121" algn="l" rtl="0">
              <a:lnSpc>
                <a:spcPct val="100000"/>
              </a:lnSpc>
              <a:spcBef>
                <a:spcPts val="800"/>
              </a:spcBef>
              <a:spcAft>
                <a:spcPts val="0"/>
              </a:spcAft>
              <a:buClr>
                <a:schemeClr val="accent4"/>
              </a:buClr>
              <a:buSzPts val="2000"/>
              <a:buFont typeface="Source Sans Pro"/>
              <a:buChar char="◎"/>
              <a:defRPr sz="2667" b="0" i="0" u="none" strike="noStrike" cap="none">
                <a:solidFill>
                  <a:schemeClr val="dk1"/>
                </a:solidFill>
                <a:latin typeface="Source Sans Pro"/>
                <a:ea typeface="Source Sans Pro"/>
                <a:cs typeface="Source Sans Pro"/>
                <a:sym typeface="Source Sans Pro"/>
              </a:defRPr>
            </a:lvl1pPr>
            <a:lvl2pPr marL="1219170" marR="0" lvl="1" indent="-474121" algn="l" rtl="0">
              <a:lnSpc>
                <a:spcPct val="100000"/>
              </a:lnSpc>
              <a:spcBef>
                <a:spcPts val="0"/>
              </a:spcBef>
              <a:spcAft>
                <a:spcPts val="0"/>
              </a:spcAft>
              <a:buClr>
                <a:schemeClr val="accent4"/>
              </a:buClr>
              <a:buSzPts val="2000"/>
              <a:buFont typeface="Source Sans Pro"/>
              <a:buChar char="○"/>
              <a:defRPr sz="2667" b="0" i="0" u="none" strike="noStrike" cap="none">
                <a:solidFill>
                  <a:schemeClr val="dk1"/>
                </a:solidFill>
                <a:latin typeface="Source Sans Pro"/>
                <a:ea typeface="Source Sans Pro"/>
                <a:cs typeface="Source Sans Pro"/>
                <a:sym typeface="Source Sans Pro"/>
              </a:defRPr>
            </a:lvl2pPr>
            <a:lvl3pPr marL="1828754" marR="0" lvl="2" indent="-474121" algn="l" rtl="0">
              <a:lnSpc>
                <a:spcPct val="100000"/>
              </a:lnSpc>
              <a:spcBef>
                <a:spcPts val="0"/>
              </a:spcBef>
              <a:spcAft>
                <a:spcPts val="0"/>
              </a:spcAft>
              <a:buClr>
                <a:schemeClr val="accent4"/>
              </a:buClr>
              <a:buSzPts val="2000"/>
              <a:buFont typeface="Source Sans Pro"/>
              <a:buChar char="◉"/>
              <a:defRPr sz="2667" b="0" i="0" u="none" strike="noStrike" cap="none">
                <a:solidFill>
                  <a:schemeClr val="dk1"/>
                </a:solidFill>
                <a:latin typeface="Source Sans Pro"/>
                <a:ea typeface="Source Sans Pro"/>
                <a:cs typeface="Source Sans Pro"/>
                <a:sym typeface="Source Sans Pro"/>
              </a:defRPr>
            </a:lvl3pPr>
            <a:lvl4pPr marL="2438339" marR="0" lvl="3" indent="-474121" algn="l" rtl="0">
              <a:lnSpc>
                <a:spcPct val="100000"/>
              </a:lnSpc>
              <a:spcBef>
                <a:spcPts val="0"/>
              </a:spcBef>
              <a:spcAft>
                <a:spcPts val="0"/>
              </a:spcAft>
              <a:buClr>
                <a:schemeClr val="dk1"/>
              </a:buClr>
              <a:buSzPts val="2000"/>
              <a:buFont typeface="Source Sans Pro"/>
              <a:buChar char="●"/>
              <a:defRPr sz="2667" b="0" i="0" u="none" strike="noStrike" cap="none">
                <a:solidFill>
                  <a:schemeClr val="dk1"/>
                </a:solidFill>
                <a:latin typeface="Source Sans Pro"/>
                <a:ea typeface="Source Sans Pro"/>
                <a:cs typeface="Source Sans Pro"/>
                <a:sym typeface="Source Sans Pro"/>
              </a:defRPr>
            </a:lvl4pPr>
            <a:lvl5pPr marL="3047924" marR="0" lvl="4" indent="-474121" algn="l" rtl="0">
              <a:lnSpc>
                <a:spcPct val="100000"/>
              </a:lnSpc>
              <a:spcBef>
                <a:spcPts val="0"/>
              </a:spcBef>
              <a:spcAft>
                <a:spcPts val="0"/>
              </a:spcAft>
              <a:buClr>
                <a:schemeClr val="dk1"/>
              </a:buClr>
              <a:buSzPts val="2000"/>
              <a:buFont typeface="Source Sans Pro"/>
              <a:buChar char="○"/>
              <a:defRPr sz="2667" b="0" i="0" u="none" strike="noStrike" cap="none">
                <a:solidFill>
                  <a:schemeClr val="dk1"/>
                </a:solidFill>
                <a:latin typeface="Source Sans Pro"/>
                <a:ea typeface="Source Sans Pro"/>
                <a:cs typeface="Source Sans Pro"/>
                <a:sym typeface="Source Sans Pro"/>
              </a:defRPr>
            </a:lvl5pPr>
            <a:lvl6pPr marL="3657509" marR="0" lvl="5" indent="-474121" algn="l" rtl="0">
              <a:lnSpc>
                <a:spcPct val="100000"/>
              </a:lnSpc>
              <a:spcBef>
                <a:spcPts val="0"/>
              </a:spcBef>
              <a:spcAft>
                <a:spcPts val="0"/>
              </a:spcAft>
              <a:buClr>
                <a:schemeClr val="dk1"/>
              </a:buClr>
              <a:buSzPts val="2000"/>
              <a:buFont typeface="Source Sans Pro"/>
              <a:buChar char="■"/>
              <a:defRPr sz="2667" b="0" i="0" u="none" strike="noStrike" cap="none">
                <a:solidFill>
                  <a:schemeClr val="dk1"/>
                </a:solidFill>
                <a:latin typeface="Source Sans Pro"/>
                <a:ea typeface="Source Sans Pro"/>
                <a:cs typeface="Source Sans Pro"/>
                <a:sym typeface="Source Sans Pro"/>
              </a:defRPr>
            </a:lvl6pPr>
            <a:lvl7pPr marL="4267093" marR="0" lvl="6" indent="-474121" algn="l" rtl="0">
              <a:lnSpc>
                <a:spcPct val="100000"/>
              </a:lnSpc>
              <a:spcBef>
                <a:spcPts val="0"/>
              </a:spcBef>
              <a:spcAft>
                <a:spcPts val="0"/>
              </a:spcAft>
              <a:buClr>
                <a:schemeClr val="dk1"/>
              </a:buClr>
              <a:buSzPts val="2000"/>
              <a:buFont typeface="Source Sans Pro"/>
              <a:buChar char="●"/>
              <a:defRPr sz="2667" b="0" i="0" u="none" strike="noStrike" cap="none">
                <a:solidFill>
                  <a:schemeClr val="dk1"/>
                </a:solidFill>
                <a:latin typeface="Source Sans Pro"/>
                <a:ea typeface="Source Sans Pro"/>
                <a:cs typeface="Source Sans Pro"/>
                <a:sym typeface="Source Sans Pro"/>
              </a:defRPr>
            </a:lvl7pPr>
            <a:lvl8pPr marL="4876678" marR="0" lvl="7" indent="-474121" algn="l" rtl="0">
              <a:lnSpc>
                <a:spcPct val="100000"/>
              </a:lnSpc>
              <a:spcBef>
                <a:spcPts val="0"/>
              </a:spcBef>
              <a:spcAft>
                <a:spcPts val="0"/>
              </a:spcAft>
              <a:buClr>
                <a:schemeClr val="dk1"/>
              </a:buClr>
              <a:buSzPts val="2000"/>
              <a:buFont typeface="Source Sans Pro"/>
              <a:buChar char="○"/>
              <a:defRPr sz="2667" b="0" i="0" u="none" strike="noStrike" cap="none">
                <a:solidFill>
                  <a:schemeClr val="dk1"/>
                </a:solidFill>
                <a:latin typeface="Source Sans Pro"/>
                <a:ea typeface="Source Sans Pro"/>
                <a:cs typeface="Source Sans Pro"/>
                <a:sym typeface="Source Sans Pro"/>
              </a:defRPr>
            </a:lvl8pPr>
            <a:lvl9pPr marL="5486263" marR="0" lvl="8" indent="-474121" algn="l" rtl="0">
              <a:lnSpc>
                <a:spcPct val="100000"/>
              </a:lnSpc>
              <a:spcBef>
                <a:spcPts val="0"/>
              </a:spcBef>
              <a:spcAft>
                <a:spcPts val="0"/>
              </a:spcAft>
              <a:buClr>
                <a:schemeClr val="dk1"/>
              </a:buClr>
              <a:buSzPts val="2000"/>
              <a:buFont typeface="Source Sans Pro"/>
              <a:buChar char="■"/>
              <a:defRPr sz="2667"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2200" b="1" kern="0" dirty="0">
                <a:latin typeface="Cambria Math" panose="02040503050406030204" pitchFamily="18" charset="0"/>
                <a:ea typeface="Cambria Math" panose="02040503050406030204" pitchFamily="18" charset="0"/>
              </a:rPr>
              <a:t>5 	</a:t>
            </a:r>
            <a:r>
              <a:rPr lang="en-US" sz="2200" b="1" kern="0" dirty="0">
                <a:latin typeface="Cambria Math" panose="02040503050406030204" pitchFamily="18" charset="0"/>
                <a:ea typeface="Cambria Math" panose="02040503050406030204" pitchFamily="18" charset="0"/>
                <a:sym typeface="Wingdings" panose="05000000000000000000" pitchFamily="2" charset="2"/>
              </a:rPr>
              <a:t> 	[0, 0, 0, 0, 0, 1, 0, ..., 0]</a:t>
            </a:r>
          </a:p>
          <a:p>
            <a:pPr marL="0" indent="0">
              <a:buFont typeface="Source Sans Pro"/>
              <a:buNone/>
            </a:pPr>
            <a:r>
              <a:rPr lang="en-US" sz="2200" i="1" kern="0" dirty="0">
                <a:latin typeface="Source Sans Pro" panose="020B0503030403020204" pitchFamily="34" charset="0"/>
                <a:ea typeface="Source Sans Pro" panose="020B0503030403020204" pitchFamily="34" charset="0"/>
                <a:sym typeface="Wingdings" panose="05000000000000000000" pitchFamily="2" charset="2"/>
              </a:rPr>
              <a:t>Ordinal</a:t>
            </a:r>
            <a:r>
              <a:rPr lang="en-US" sz="2200" b="1" kern="0" dirty="0">
                <a:latin typeface="Source Sans Pro" panose="020B0503030403020204" pitchFamily="34" charset="0"/>
                <a:ea typeface="Source Sans Pro" panose="020B0503030403020204" pitchFamily="34" charset="0"/>
                <a:sym typeface="Wingdings" panose="05000000000000000000" pitchFamily="2" charset="2"/>
              </a:rPr>
              <a:t>		</a:t>
            </a:r>
            <a:r>
              <a:rPr lang="en-US" sz="2200" i="1" kern="0" dirty="0">
                <a:latin typeface="Source Sans Pro" panose="020B0503030403020204" pitchFamily="34" charset="0"/>
                <a:ea typeface="Source Sans Pro" panose="020B0503030403020204" pitchFamily="34" charset="0"/>
                <a:sym typeface="Wingdings" panose="05000000000000000000" pitchFamily="2" charset="2"/>
              </a:rPr>
              <a:t>Categorical</a:t>
            </a:r>
          </a:p>
        </p:txBody>
      </p:sp>
    </p:spTree>
    <p:extLst>
      <p:ext uri="{BB962C8B-B14F-4D97-AF65-F5344CB8AC3E}">
        <p14:creationId xmlns:p14="http://schemas.microsoft.com/office/powerpoint/2010/main" val="6508754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4" name="Google Shape;134;p19"/>
          <p:cNvSpPr txBox="1">
            <a:spLocks noGrp="1"/>
          </p:cNvSpPr>
          <p:nvPr>
            <p:ph type="body" idx="2"/>
          </p:nvPr>
        </p:nvSpPr>
        <p:spPr>
          <a:xfrm>
            <a:off x="6243400" y="1600200"/>
            <a:ext cx="4900400" cy="3276600"/>
          </a:xfrm>
          <a:prstGeom prst="rect">
            <a:avLst/>
          </a:prstGeom>
        </p:spPr>
        <p:txBody>
          <a:bodyPr spcFirstLastPara="1" wrap="square" lIns="121900" tIns="121900" rIns="121900" bIns="121900" anchor="t" anchorCtr="0">
            <a:noAutofit/>
          </a:bodyPr>
          <a:lstStyle/>
          <a:p>
            <a:pPr marL="0" indent="0">
              <a:buNone/>
            </a:pPr>
            <a:r>
              <a:rPr lang="en-SG" b="1" dirty="0"/>
              <a:t>Testing</a:t>
            </a:r>
            <a:endParaRPr b="1" dirty="0"/>
          </a:p>
          <a:p>
            <a:pPr marL="135464" indent="0">
              <a:buNone/>
            </a:pPr>
            <a:r>
              <a:rPr lang="en-SG" dirty="0"/>
              <a:t>32,000 training examples</a:t>
            </a:r>
          </a:p>
          <a:p>
            <a:r>
              <a:rPr lang="en-SG" dirty="0"/>
              <a:t>2,000 per binary variation (E.g. 0000, 0001, …, 1111)</a:t>
            </a:r>
          </a:p>
        </p:txBody>
      </p:sp>
      <p:sp>
        <p:nvSpPr>
          <p:cNvPr id="135" name="Google Shape;135;p19"/>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14</a:t>
            </a:fld>
            <a:endParaRPr kern="0">
              <a:solidFill>
                <a:srgbClr val="0091EA"/>
              </a:solidFill>
            </a:endParaRPr>
          </a:p>
        </p:txBody>
      </p:sp>
      <p:sp>
        <p:nvSpPr>
          <p:cNvPr id="4" name="Google Shape;110;p17">
            <a:extLst>
              <a:ext uri="{FF2B5EF4-FFF2-40B4-BE49-F238E27FC236}">
                <a16:creationId xmlns:a16="http://schemas.microsoft.com/office/drawing/2014/main" id="{C978E6EC-1E2D-97D4-8494-1DE6D0EE6906}"/>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SG" sz="4000" b="0" i="0" u="none" strike="noStrike" kern="0" cap="none" spc="0" normalizeH="0" baseline="0" noProof="0" dirty="0">
                <a:ln>
                  <a:noFill/>
                </a:ln>
                <a:solidFill>
                  <a:srgbClr val="0091EA"/>
                </a:solidFill>
                <a:effectLst/>
                <a:uLnTx/>
                <a:uFillTx/>
                <a:latin typeface="Roboto Slab"/>
                <a:ea typeface="Roboto Slab"/>
                <a:cs typeface="Roboto Slab"/>
                <a:sym typeface="Roboto Slab"/>
              </a:rPr>
              <a:t>Training &amp; Testing Sizes</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sp>
        <p:nvSpPr>
          <p:cNvPr id="5" name="Text Placeholder 4">
            <a:extLst>
              <a:ext uri="{FF2B5EF4-FFF2-40B4-BE49-F238E27FC236}">
                <a16:creationId xmlns:a16="http://schemas.microsoft.com/office/drawing/2014/main" id="{E2E59FA4-1474-0FED-2D19-3BC7DA06DB95}"/>
              </a:ext>
            </a:extLst>
          </p:cNvPr>
          <p:cNvSpPr>
            <a:spLocks noGrp="1"/>
          </p:cNvSpPr>
          <p:nvPr>
            <p:ph type="body" idx="1"/>
          </p:nvPr>
        </p:nvSpPr>
        <p:spPr/>
        <p:txBody>
          <a:bodyPr/>
          <a:lstStyle/>
          <a:p>
            <a:pPr marL="135464" indent="0">
              <a:buNone/>
            </a:pPr>
            <a:r>
              <a:rPr lang="en-SG" b="1" dirty="0"/>
              <a:t>Training</a:t>
            </a:r>
            <a:endParaRPr lang="en-SG" dirty="0"/>
          </a:p>
          <a:p>
            <a:pPr marL="135464" indent="0">
              <a:buNone/>
            </a:pPr>
            <a:r>
              <a:rPr lang="en-SG" dirty="0"/>
              <a:t>96,000 training examples</a:t>
            </a:r>
          </a:p>
          <a:p>
            <a:r>
              <a:rPr lang="en-SG" dirty="0"/>
              <a:t>6,000 per binary variation (E.g. 0000, 0001, …, 1111)</a:t>
            </a:r>
          </a:p>
        </p:txBody>
      </p:sp>
    </p:spTree>
    <p:extLst>
      <p:ext uri="{BB962C8B-B14F-4D97-AF65-F5344CB8AC3E}">
        <p14:creationId xmlns:p14="http://schemas.microsoft.com/office/powerpoint/2010/main" val="38972482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061367" y="2339725"/>
            <a:ext cx="8577136" cy="1546400"/>
          </a:xfrm>
          <a:prstGeom prst="rect">
            <a:avLst/>
          </a:prstGeom>
        </p:spPr>
        <p:txBody>
          <a:bodyPr spcFirstLastPara="1" wrap="square" lIns="121900" tIns="121900" rIns="121900" bIns="121900" anchor="b" anchorCtr="0">
            <a:noAutofit/>
          </a:bodyPr>
          <a:lstStyle/>
          <a:p>
            <a:r>
              <a:rPr lang="en" sz="8000" dirty="0">
                <a:solidFill>
                  <a:schemeClr val="accent4"/>
                </a:solidFill>
              </a:rPr>
              <a:t>3.</a:t>
            </a:r>
            <a:endParaRPr lang="en-US" sz="8000" dirty="0">
              <a:solidFill>
                <a:schemeClr val="accent4"/>
              </a:solidFill>
            </a:endParaRPr>
          </a:p>
          <a:p>
            <a:r>
              <a:rPr lang="en-US" dirty="0"/>
              <a:t>Evaluation &amp; Experimentation</a:t>
            </a:r>
          </a:p>
        </p:txBody>
      </p:sp>
      <p:sp>
        <p:nvSpPr>
          <p:cNvPr id="99" name="Google Shape;99;p15"/>
          <p:cNvSpPr txBox="1">
            <a:spLocks noGrp="1"/>
          </p:cNvSpPr>
          <p:nvPr>
            <p:ph type="sldNum" idx="4294967295"/>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15</a:t>
            </a:fld>
            <a:endParaRPr kern="0">
              <a:solidFill>
                <a:srgbClr val="0091EA"/>
              </a:solidFill>
            </a:endParaRPr>
          </a:p>
        </p:txBody>
      </p:sp>
    </p:spTree>
    <p:extLst>
      <p:ext uri="{BB962C8B-B14F-4D97-AF65-F5344CB8AC3E}">
        <p14:creationId xmlns:p14="http://schemas.microsoft.com/office/powerpoint/2010/main" val="25320047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0"/>
          <p:cNvSpPr txBox="1">
            <a:spLocks noGrp="1"/>
          </p:cNvSpPr>
          <p:nvPr>
            <p:ph type="body" idx="1"/>
          </p:nvPr>
        </p:nvSpPr>
        <p:spPr>
          <a:xfrm>
            <a:off x="1048200" y="1600200"/>
            <a:ext cx="3226400" cy="4967600"/>
          </a:xfrm>
          <a:prstGeom prst="rect">
            <a:avLst/>
          </a:prstGeom>
        </p:spPr>
        <p:txBody>
          <a:bodyPr spcFirstLastPara="1" wrap="square" lIns="121900" tIns="121900" rIns="121900" bIns="121900" anchor="t" anchorCtr="0">
            <a:noAutofit/>
          </a:bodyPr>
          <a:lstStyle/>
          <a:p>
            <a:pPr marL="0" indent="0">
              <a:buNone/>
            </a:pPr>
            <a:r>
              <a:rPr lang="en" b="1" dirty="0"/>
              <a:t>Expand Training Set</a:t>
            </a:r>
            <a:endParaRPr b="1" dirty="0"/>
          </a:p>
          <a:p>
            <a:pPr marL="0" indent="0">
              <a:buNone/>
            </a:pPr>
            <a:r>
              <a:rPr lang="en" dirty="0"/>
              <a:t>Generated a larger training set using our data curation method.</a:t>
            </a:r>
            <a:endParaRPr dirty="0"/>
          </a:p>
        </p:txBody>
      </p:sp>
      <p:sp>
        <p:nvSpPr>
          <p:cNvPr id="142" name="Google Shape;142;p20"/>
          <p:cNvSpPr txBox="1">
            <a:spLocks noGrp="1"/>
          </p:cNvSpPr>
          <p:nvPr>
            <p:ph type="body" idx="2"/>
          </p:nvPr>
        </p:nvSpPr>
        <p:spPr>
          <a:xfrm>
            <a:off x="4439989" y="1600200"/>
            <a:ext cx="3226400" cy="4967600"/>
          </a:xfrm>
          <a:prstGeom prst="rect">
            <a:avLst/>
          </a:prstGeom>
        </p:spPr>
        <p:txBody>
          <a:bodyPr spcFirstLastPara="1" wrap="square" lIns="121900" tIns="121900" rIns="121900" bIns="121900" anchor="t" anchorCtr="0">
            <a:noAutofit/>
          </a:bodyPr>
          <a:lstStyle/>
          <a:p>
            <a:pPr marL="0" indent="0">
              <a:buNone/>
            </a:pPr>
            <a:r>
              <a:rPr lang="en-SG" b="1" dirty="0"/>
              <a:t>Regularization</a:t>
            </a:r>
            <a:endParaRPr b="1" dirty="0"/>
          </a:p>
          <a:p>
            <a:pPr marL="0" indent="0">
              <a:buNone/>
            </a:pPr>
            <a:r>
              <a:rPr lang="en" dirty="0"/>
              <a:t>Added Dropout layers in the model.</a:t>
            </a:r>
            <a:endParaRPr dirty="0"/>
          </a:p>
        </p:txBody>
      </p:sp>
      <p:sp>
        <p:nvSpPr>
          <p:cNvPr id="143" name="Google Shape;143;p20"/>
          <p:cNvSpPr txBox="1">
            <a:spLocks noGrp="1"/>
          </p:cNvSpPr>
          <p:nvPr>
            <p:ph type="body" idx="3"/>
          </p:nvPr>
        </p:nvSpPr>
        <p:spPr>
          <a:xfrm>
            <a:off x="7831779" y="1600200"/>
            <a:ext cx="3226400" cy="4967600"/>
          </a:xfrm>
          <a:prstGeom prst="rect">
            <a:avLst/>
          </a:prstGeom>
        </p:spPr>
        <p:txBody>
          <a:bodyPr spcFirstLastPara="1" wrap="square" lIns="121900" tIns="121900" rIns="121900" bIns="121900" anchor="t" anchorCtr="0">
            <a:noAutofit/>
          </a:bodyPr>
          <a:lstStyle/>
          <a:p>
            <a:pPr marL="0" indent="0">
              <a:buNone/>
            </a:pPr>
            <a:r>
              <a:rPr lang="en-SG" b="1" dirty="0"/>
              <a:t>Increase Batch Size</a:t>
            </a:r>
            <a:endParaRPr b="1" dirty="0"/>
          </a:p>
          <a:p>
            <a:pPr marL="0" indent="0">
              <a:buNone/>
            </a:pPr>
            <a:r>
              <a:rPr lang="en-SG" dirty="0"/>
              <a:t>By increasing the batch size, we reduce the impact of noisy samples.</a:t>
            </a:r>
            <a:endParaRPr dirty="0"/>
          </a:p>
        </p:txBody>
      </p:sp>
      <p:sp>
        <p:nvSpPr>
          <p:cNvPr id="144" name="Google Shape;144;p2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16</a:t>
            </a:fld>
            <a:endParaRPr kern="0">
              <a:solidFill>
                <a:srgbClr val="0091EA"/>
              </a:solidFill>
            </a:endParaRPr>
          </a:p>
        </p:txBody>
      </p:sp>
      <p:sp>
        <p:nvSpPr>
          <p:cNvPr id="5" name="Google Shape;110;p17">
            <a:extLst>
              <a:ext uri="{FF2B5EF4-FFF2-40B4-BE49-F238E27FC236}">
                <a16:creationId xmlns:a16="http://schemas.microsoft.com/office/drawing/2014/main" id="{3C3205E5-B581-CBC6-0FD1-FF6941096035}"/>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SG" sz="4000" b="0" i="0" u="none" strike="noStrike" kern="0" cap="none" spc="0" normalizeH="0" baseline="0" noProof="0" dirty="0">
                <a:ln>
                  <a:noFill/>
                </a:ln>
                <a:solidFill>
                  <a:srgbClr val="0091EA"/>
                </a:solidFill>
                <a:effectLst/>
                <a:uLnTx/>
                <a:uFillTx/>
                <a:latin typeface="Roboto Slab"/>
                <a:ea typeface="Roboto Slab"/>
                <a:cs typeface="Roboto Slab"/>
                <a:sym typeface="Roboto Slab"/>
              </a:rPr>
              <a:t>Overfitting</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5" name="Google Shape;135;p19"/>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17</a:t>
            </a:fld>
            <a:endParaRPr kern="0">
              <a:solidFill>
                <a:srgbClr val="0091EA"/>
              </a:solidFill>
            </a:endParaRPr>
          </a:p>
        </p:txBody>
      </p:sp>
      <p:sp>
        <p:nvSpPr>
          <p:cNvPr id="4" name="Google Shape;110;p17">
            <a:extLst>
              <a:ext uri="{FF2B5EF4-FFF2-40B4-BE49-F238E27FC236}">
                <a16:creationId xmlns:a16="http://schemas.microsoft.com/office/drawing/2014/main" id="{C978E6EC-1E2D-97D4-8494-1DE6D0EE6906}"/>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SG" sz="4000" b="0" i="0" u="none" strike="noStrike" kern="0" cap="none" spc="0" normalizeH="0" baseline="0" noProof="0" dirty="0">
                <a:ln>
                  <a:noFill/>
                </a:ln>
                <a:solidFill>
                  <a:srgbClr val="0091EA"/>
                </a:solidFill>
                <a:effectLst/>
                <a:uLnTx/>
                <a:uFillTx/>
                <a:latin typeface="Roboto Slab"/>
                <a:ea typeface="Roboto Slab"/>
                <a:cs typeface="Roboto Slab"/>
                <a:sym typeface="Roboto Slab"/>
              </a:rPr>
              <a:t>Evaluation</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graphicFrame>
        <p:nvGraphicFramePr>
          <p:cNvPr id="10" name="Chart 9">
            <a:extLst>
              <a:ext uri="{FF2B5EF4-FFF2-40B4-BE49-F238E27FC236}">
                <a16:creationId xmlns:a16="http://schemas.microsoft.com/office/drawing/2014/main" id="{E9D7CCC4-810B-1316-1C73-0DFF514F9294}"/>
              </a:ext>
            </a:extLst>
          </p:cNvPr>
          <p:cNvGraphicFramePr/>
          <p:nvPr>
            <p:extLst>
              <p:ext uri="{D42A27DB-BD31-4B8C-83A1-F6EECF244321}">
                <p14:modId xmlns:p14="http://schemas.microsoft.com/office/powerpoint/2010/main" val="3060327539"/>
              </p:ext>
            </p:extLst>
          </p:nvPr>
        </p:nvGraphicFramePr>
        <p:xfrm>
          <a:off x="2032000" y="1140542"/>
          <a:ext cx="8128000" cy="4997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803919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1048183" y="1600200"/>
            <a:ext cx="4900400" cy="1828800"/>
          </a:xfrm>
          <a:prstGeom prst="rect">
            <a:avLst/>
          </a:prstGeom>
        </p:spPr>
        <p:txBody>
          <a:bodyPr spcFirstLastPara="1" wrap="square" lIns="121900" tIns="121900" rIns="121900" bIns="121900" anchor="t" anchorCtr="0">
            <a:noAutofit/>
          </a:bodyPr>
          <a:lstStyle/>
          <a:p>
            <a:pPr marL="0" indent="0">
              <a:buNone/>
            </a:pPr>
            <a:r>
              <a:rPr lang="en-US" b="1" dirty="0"/>
              <a:t>Epoch</a:t>
            </a:r>
          </a:p>
        </p:txBody>
      </p:sp>
      <p:sp>
        <p:nvSpPr>
          <p:cNvPr id="134" name="Google Shape;134;p19"/>
          <p:cNvSpPr txBox="1">
            <a:spLocks noGrp="1"/>
          </p:cNvSpPr>
          <p:nvPr>
            <p:ph type="body" idx="2"/>
          </p:nvPr>
        </p:nvSpPr>
        <p:spPr>
          <a:xfrm>
            <a:off x="6243400" y="1600200"/>
            <a:ext cx="4900400" cy="1828800"/>
          </a:xfrm>
          <a:prstGeom prst="rect">
            <a:avLst/>
          </a:prstGeom>
        </p:spPr>
        <p:txBody>
          <a:bodyPr spcFirstLastPara="1" wrap="square" lIns="121900" tIns="121900" rIns="121900" bIns="121900" anchor="t" anchorCtr="0">
            <a:noAutofit/>
          </a:bodyPr>
          <a:lstStyle/>
          <a:p>
            <a:pPr marL="0" indent="0">
              <a:buNone/>
            </a:pPr>
            <a:r>
              <a:rPr lang="en-SG" b="1" dirty="0"/>
              <a:t>Batch Size</a:t>
            </a:r>
            <a:endParaRPr b="1" dirty="0"/>
          </a:p>
        </p:txBody>
      </p:sp>
      <p:sp>
        <p:nvSpPr>
          <p:cNvPr id="135" name="Google Shape;135;p19"/>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18</a:t>
            </a:fld>
            <a:endParaRPr kern="0">
              <a:solidFill>
                <a:srgbClr val="0091EA"/>
              </a:solidFill>
            </a:endParaRPr>
          </a:p>
        </p:txBody>
      </p:sp>
      <p:sp>
        <p:nvSpPr>
          <p:cNvPr id="4" name="Google Shape;110;p17">
            <a:extLst>
              <a:ext uri="{FF2B5EF4-FFF2-40B4-BE49-F238E27FC236}">
                <a16:creationId xmlns:a16="http://schemas.microsoft.com/office/drawing/2014/main" id="{C978E6EC-1E2D-97D4-8494-1DE6D0EE6906}"/>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SG" sz="4000" b="0" i="0" u="none" strike="noStrike" kern="0" cap="none" spc="0" normalizeH="0" baseline="0" noProof="0" dirty="0">
                <a:ln>
                  <a:noFill/>
                </a:ln>
                <a:solidFill>
                  <a:srgbClr val="0091EA"/>
                </a:solidFill>
                <a:effectLst/>
                <a:uLnTx/>
                <a:uFillTx/>
                <a:latin typeface="Roboto Slab"/>
                <a:ea typeface="Roboto Slab"/>
                <a:cs typeface="Roboto Slab"/>
                <a:sym typeface="Roboto Slab"/>
              </a:rPr>
              <a:t>Experimentation</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graphicFrame>
        <p:nvGraphicFramePr>
          <p:cNvPr id="9" name="Chart 8">
            <a:extLst>
              <a:ext uri="{FF2B5EF4-FFF2-40B4-BE49-F238E27FC236}">
                <a16:creationId xmlns:a16="http://schemas.microsoft.com/office/drawing/2014/main" id="{CA059D7B-F914-14C7-060B-039AB269078D}"/>
              </a:ext>
            </a:extLst>
          </p:cNvPr>
          <p:cNvGraphicFramePr/>
          <p:nvPr>
            <p:extLst>
              <p:ext uri="{D42A27DB-BD31-4B8C-83A1-F6EECF244321}">
                <p14:modId xmlns:p14="http://schemas.microsoft.com/office/powerpoint/2010/main" val="2211051791"/>
              </p:ext>
            </p:extLst>
          </p:nvPr>
        </p:nvGraphicFramePr>
        <p:xfrm>
          <a:off x="1048183" y="2514600"/>
          <a:ext cx="4064000" cy="2456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0BB7C975-46F9-C63B-C71A-27CABE5C0CE1}"/>
              </a:ext>
            </a:extLst>
          </p:cNvPr>
          <p:cNvGraphicFramePr/>
          <p:nvPr>
            <p:extLst>
              <p:ext uri="{D42A27DB-BD31-4B8C-83A1-F6EECF244321}">
                <p14:modId xmlns:p14="http://schemas.microsoft.com/office/powerpoint/2010/main" val="3861466245"/>
              </p:ext>
            </p:extLst>
          </p:nvPr>
        </p:nvGraphicFramePr>
        <p:xfrm>
          <a:off x="6243400" y="2453193"/>
          <a:ext cx="4015581" cy="24567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124850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5" name="Google Shape;135;p19"/>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19</a:t>
            </a:fld>
            <a:endParaRPr kern="0">
              <a:solidFill>
                <a:srgbClr val="0091EA"/>
              </a:solidFill>
            </a:endParaRPr>
          </a:p>
        </p:txBody>
      </p:sp>
      <p:sp>
        <p:nvSpPr>
          <p:cNvPr id="4" name="Google Shape;110;p17">
            <a:extLst>
              <a:ext uri="{FF2B5EF4-FFF2-40B4-BE49-F238E27FC236}">
                <a16:creationId xmlns:a16="http://schemas.microsoft.com/office/drawing/2014/main" id="{C978E6EC-1E2D-97D4-8494-1DE6D0EE6906}"/>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SG" sz="4000" b="0" i="0" u="none" strike="noStrike" kern="0" cap="none" spc="0" normalizeH="0" baseline="0" noProof="0" dirty="0">
                <a:ln>
                  <a:noFill/>
                </a:ln>
                <a:solidFill>
                  <a:srgbClr val="0091EA"/>
                </a:solidFill>
                <a:effectLst/>
                <a:uLnTx/>
                <a:uFillTx/>
                <a:latin typeface="Roboto Slab"/>
                <a:ea typeface="Roboto Slab"/>
                <a:cs typeface="Roboto Slab"/>
                <a:sym typeface="Roboto Slab"/>
              </a:rPr>
              <a:t>Final Model</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pic>
        <p:nvPicPr>
          <p:cNvPr id="6" name="Picture 5" descr="Diagram&#10;&#10;Description automatically generated with medium confidence">
            <a:extLst>
              <a:ext uri="{FF2B5EF4-FFF2-40B4-BE49-F238E27FC236}">
                <a16:creationId xmlns:a16="http://schemas.microsoft.com/office/drawing/2014/main" id="{EFC19430-D1D2-C5C7-FC94-913270FDF313}"/>
              </a:ext>
            </a:extLst>
          </p:cNvPr>
          <p:cNvPicPr>
            <a:picLocks noChangeAspect="1"/>
          </p:cNvPicPr>
          <p:nvPr/>
        </p:nvPicPr>
        <p:blipFill rotWithShape="1">
          <a:blip r:embed="rId3">
            <a:extLst>
              <a:ext uri="{28A0092B-C50C-407E-A947-70E740481C1C}">
                <a14:useLocalDpi xmlns:a14="http://schemas.microsoft.com/office/drawing/2010/main" val="0"/>
              </a:ext>
            </a:extLst>
          </a:blip>
          <a:srcRect l="11286" t="23046" r="12552" b="19289"/>
          <a:stretch/>
        </p:blipFill>
        <p:spPr>
          <a:xfrm>
            <a:off x="2101682" y="1699752"/>
            <a:ext cx="7988636" cy="3458496"/>
          </a:xfrm>
          <a:prstGeom prst="rect">
            <a:avLst/>
          </a:prstGeom>
        </p:spPr>
      </p:pic>
      <p:sp>
        <p:nvSpPr>
          <p:cNvPr id="2" name="TextBox 1">
            <a:extLst>
              <a:ext uri="{FF2B5EF4-FFF2-40B4-BE49-F238E27FC236}">
                <a16:creationId xmlns:a16="http://schemas.microsoft.com/office/drawing/2014/main" id="{8B7AAA71-6751-C237-D312-6F615FA766CC}"/>
              </a:ext>
            </a:extLst>
          </p:cNvPr>
          <p:cNvSpPr txBox="1"/>
          <p:nvPr/>
        </p:nvSpPr>
        <p:spPr>
          <a:xfrm>
            <a:off x="9693769" y="3152001"/>
            <a:ext cx="460740" cy="276999"/>
          </a:xfrm>
          <a:prstGeom prst="rect">
            <a:avLst/>
          </a:prstGeom>
          <a:solidFill>
            <a:schemeClr val="bg1"/>
          </a:solidFill>
        </p:spPr>
        <p:txBody>
          <a:bodyPr wrap="square" rtlCol="0">
            <a:spAutoFit/>
          </a:bodyPr>
          <a:lstStyle/>
          <a:p>
            <a:r>
              <a:rPr lang="en-SG" sz="1200" b="1" dirty="0"/>
              <a:t>15</a:t>
            </a:r>
            <a:endParaRPr lang="en-US" sz="1200" b="1" dirty="0"/>
          </a:p>
        </p:txBody>
      </p:sp>
      <p:sp>
        <p:nvSpPr>
          <p:cNvPr id="3" name="TextBox 2">
            <a:extLst>
              <a:ext uri="{FF2B5EF4-FFF2-40B4-BE49-F238E27FC236}">
                <a16:creationId xmlns:a16="http://schemas.microsoft.com/office/drawing/2014/main" id="{A077CF7A-1448-9220-C8F6-5429938A6C77}"/>
              </a:ext>
            </a:extLst>
          </p:cNvPr>
          <p:cNvSpPr txBox="1"/>
          <p:nvPr/>
        </p:nvSpPr>
        <p:spPr>
          <a:xfrm>
            <a:off x="9316121" y="3642625"/>
            <a:ext cx="460740" cy="276999"/>
          </a:xfrm>
          <a:prstGeom prst="rect">
            <a:avLst/>
          </a:prstGeom>
          <a:solidFill>
            <a:schemeClr val="bg1"/>
          </a:solidFill>
        </p:spPr>
        <p:txBody>
          <a:bodyPr wrap="square" rtlCol="0">
            <a:spAutoFit/>
          </a:bodyPr>
          <a:lstStyle/>
          <a:p>
            <a:r>
              <a:rPr lang="en-SG" sz="1200" b="1" dirty="0"/>
              <a:t>16</a:t>
            </a:r>
            <a:endParaRPr lang="en-US" sz="1200" b="1" dirty="0"/>
          </a:p>
        </p:txBody>
      </p:sp>
      <p:sp>
        <p:nvSpPr>
          <p:cNvPr id="8" name="Rectangle 7">
            <a:extLst>
              <a:ext uri="{FF2B5EF4-FFF2-40B4-BE49-F238E27FC236}">
                <a16:creationId xmlns:a16="http://schemas.microsoft.com/office/drawing/2014/main" id="{D14AFB38-9944-033F-78E2-663EC4A5CC18}"/>
              </a:ext>
            </a:extLst>
          </p:cNvPr>
          <p:cNvSpPr/>
          <p:nvPr/>
        </p:nvSpPr>
        <p:spPr>
          <a:xfrm>
            <a:off x="2463501" y="2678654"/>
            <a:ext cx="817581" cy="963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B3C88F4-A0AB-8A29-A180-F2D2FD004288}"/>
              </a:ext>
            </a:extLst>
          </p:cNvPr>
          <p:cNvPicPr>
            <a:picLocks noChangeAspect="1"/>
          </p:cNvPicPr>
          <p:nvPr/>
        </p:nvPicPr>
        <p:blipFill>
          <a:blip r:embed="rId4"/>
          <a:stretch>
            <a:fillRect/>
          </a:stretch>
        </p:blipFill>
        <p:spPr>
          <a:xfrm>
            <a:off x="1187974" y="2830781"/>
            <a:ext cx="2093108" cy="642439"/>
          </a:xfrm>
          <a:prstGeom prst="rect">
            <a:avLst/>
          </a:prstGeom>
        </p:spPr>
      </p:pic>
      <p:sp>
        <p:nvSpPr>
          <p:cNvPr id="7" name="TextBox 6">
            <a:extLst>
              <a:ext uri="{FF2B5EF4-FFF2-40B4-BE49-F238E27FC236}">
                <a16:creationId xmlns:a16="http://schemas.microsoft.com/office/drawing/2014/main" id="{C037E0D2-896B-50EF-C383-21820DA6FB8C}"/>
              </a:ext>
            </a:extLst>
          </p:cNvPr>
          <p:cNvSpPr txBox="1"/>
          <p:nvPr/>
        </p:nvSpPr>
        <p:spPr>
          <a:xfrm>
            <a:off x="1952601" y="3473220"/>
            <a:ext cx="732893" cy="261610"/>
          </a:xfrm>
          <a:prstGeom prst="rect">
            <a:avLst/>
          </a:prstGeom>
          <a:noFill/>
        </p:spPr>
        <p:txBody>
          <a:bodyPr wrap="none" rtlCol="0">
            <a:spAutoFit/>
          </a:bodyPr>
          <a:lstStyle/>
          <a:p>
            <a:r>
              <a:rPr lang="en-SG" sz="1100" b="1" dirty="0"/>
              <a:t>28 x 112</a:t>
            </a:r>
            <a:endParaRPr lang="en-US" sz="1100" b="1" dirty="0"/>
          </a:p>
        </p:txBody>
      </p:sp>
    </p:spTree>
    <p:extLst>
      <p:ext uri="{BB962C8B-B14F-4D97-AF65-F5344CB8AC3E}">
        <p14:creationId xmlns:p14="http://schemas.microsoft.com/office/powerpoint/2010/main" val="1186639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00" name="Google Shape;600;p45"/>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2</a:t>
            </a:fld>
            <a:endParaRPr kern="0">
              <a:solidFill>
                <a:srgbClr val="0091EA"/>
              </a:solidFill>
            </a:endParaRPr>
          </a:p>
        </p:txBody>
      </p:sp>
      <p:sp>
        <p:nvSpPr>
          <p:cNvPr id="5" name="Google Shape;110;p17">
            <a:extLst>
              <a:ext uri="{FF2B5EF4-FFF2-40B4-BE49-F238E27FC236}">
                <a16:creationId xmlns:a16="http://schemas.microsoft.com/office/drawing/2014/main" id="{2B13B0B8-286E-9243-CD1A-B7F36C390069}"/>
              </a:ext>
            </a:extLst>
          </p:cNvPr>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r>
              <a:rPr lang="en" sz="4000" dirty="0"/>
              <a:t>The Team</a:t>
            </a:r>
            <a:endParaRPr sz="4000" dirty="0"/>
          </a:p>
        </p:txBody>
      </p:sp>
      <p:sp>
        <p:nvSpPr>
          <p:cNvPr id="6" name="Google Shape;600;p45">
            <a:extLst>
              <a:ext uri="{FF2B5EF4-FFF2-40B4-BE49-F238E27FC236}">
                <a16:creationId xmlns:a16="http://schemas.microsoft.com/office/drawing/2014/main" id="{DB63B0F4-00AB-F09A-7D23-6F5F5C03D499}"/>
              </a:ext>
            </a:extLst>
          </p:cNvPr>
          <p:cNvSpPr txBox="1">
            <a:spLocks/>
          </p:cNvSpPr>
          <p:nvPr/>
        </p:nvSpPr>
        <p:spPr>
          <a:xfrm>
            <a:off x="13852178" y="6333200"/>
            <a:ext cx="731600" cy="524800"/>
          </a:xfrm>
          <a:prstGeom prst="rect">
            <a:avLst/>
          </a:prstGeom>
          <a:noFill/>
          <a:ln>
            <a:noFill/>
          </a:ln>
        </p:spPr>
        <p:txBody>
          <a:bodyPr spcFirstLastPara="1" wrap="square" lIns="121900" tIns="121900" rIns="121900" bIns="121900" anchor="t" anchorCtr="0">
            <a:noAutofit/>
          </a:bodyPr>
          <a:lstStyle>
            <a:defPPr>
              <a:defRPr lang="en-US"/>
            </a:defPPr>
            <a:lvl1pPr marL="0" lvl="0" algn="r" defTabSz="914400" rtl="0" eaLnBrk="1" latinLnBrk="0" hangingPunct="1">
              <a:buNone/>
              <a:defRPr sz="1733" b="1" kern="1200">
                <a:solidFill>
                  <a:schemeClr val="accent1"/>
                </a:solidFill>
                <a:latin typeface="Source Sans Pro"/>
                <a:ea typeface="Source Sans Pro"/>
                <a:cs typeface="Source Sans Pro"/>
                <a:sym typeface="Source Sans Pro"/>
              </a:defRPr>
            </a:lvl1pPr>
            <a:lvl2pPr marL="457200" lvl="1" algn="r" defTabSz="914400" rtl="0" eaLnBrk="1" latinLnBrk="0" hangingPunct="1">
              <a:buNone/>
              <a:defRPr sz="1733" b="1" kern="1200">
                <a:solidFill>
                  <a:schemeClr val="accent1"/>
                </a:solidFill>
                <a:latin typeface="Source Sans Pro"/>
                <a:ea typeface="Source Sans Pro"/>
                <a:cs typeface="Source Sans Pro"/>
                <a:sym typeface="Source Sans Pro"/>
              </a:defRPr>
            </a:lvl2pPr>
            <a:lvl3pPr marL="914400" lvl="2" algn="r" defTabSz="914400" rtl="0" eaLnBrk="1" latinLnBrk="0" hangingPunct="1">
              <a:buNone/>
              <a:defRPr sz="1733" b="1" kern="1200">
                <a:solidFill>
                  <a:schemeClr val="accent1"/>
                </a:solidFill>
                <a:latin typeface="Source Sans Pro"/>
                <a:ea typeface="Source Sans Pro"/>
                <a:cs typeface="Source Sans Pro"/>
                <a:sym typeface="Source Sans Pro"/>
              </a:defRPr>
            </a:lvl3pPr>
            <a:lvl4pPr marL="1371600" lvl="3" algn="r" defTabSz="914400" rtl="0" eaLnBrk="1" latinLnBrk="0" hangingPunct="1">
              <a:buNone/>
              <a:defRPr sz="1733" b="1" kern="1200">
                <a:solidFill>
                  <a:schemeClr val="accent1"/>
                </a:solidFill>
                <a:latin typeface="Source Sans Pro"/>
                <a:ea typeface="Source Sans Pro"/>
                <a:cs typeface="Source Sans Pro"/>
                <a:sym typeface="Source Sans Pro"/>
              </a:defRPr>
            </a:lvl4pPr>
            <a:lvl5pPr marL="1828800" lvl="4" algn="r" defTabSz="914400" rtl="0" eaLnBrk="1" latinLnBrk="0" hangingPunct="1">
              <a:buNone/>
              <a:defRPr sz="1733" b="1" kern="1200">
                <a:solidFill>
                  <a:schemeClr val="accent1"/>
                </a:solidFill>
                <a:latin typeface="Source Sans Pro"/>
                <a:ea typeface="Source Sans Pro"/>
                <a:cs typeface="Source Sans Pro"/>
                <a:sym typeface="Source Sans Pro"/>
              </a:defRPr>
            </a:lvl5pPr>
            <a:lvl6pPr marL="2286000" lvl="5" algn="r" defTabSz="914400" rtl="0" eaLnBrk="1" latinLnBrk="0" hangingPunct="1">
              <a:buNone/>
              <a:defRPr sz="1733" b="1" kern="1200">
                <a:solidFill>
                  <a:schemeClr val="accent1"/>
                </a:solidFill>
                <a:latin typeface="Source Sans Pro"/>
                <a:ea typeface="Source Sans Pro"/>
                <a:cs typeface="Source Sans Pro"/>
                <a:sym typeface="Source Sans Pro"/>
              </a:defRPr>
            </a:lvl6pPr>
            <a:lvl7pPr marL="2743200" lvl="6" algn="r" defTabSz="914400" rtl="0" eaLnBrk="1" latinLnBrk="0" hangingPunct="1">
              <a:buNone/>
              <a:defRPr sz="1733" b="1" kern="1200">
                <a:solidFill>
                  <a:schemeClr val="accent1"/>
                </a:solidFill>
                <a:latin typeface="Source Sans Pro"/>
                <a:ea typeface="Source Sans Pro"/>
                <a:cs typeface="Source Sans Pro"/>
                <a:sym typeface="Source Sans Pro"/>
              </a:defRPr>
            </a:lvl7pPr>
            <a:lvl8pPr marL="3200400" lvl="7" algn="r" defTabSz="914400" rtl="0" eaLnBrk="1" latinLnBrk="0" hangingPunct="1">
              <a:buNone/>
              <a:defRPr sz="1733" b="1" kern="1200">
                <a:solidFill>
                  <a:schemeClr val="accent1"/>
                </a:solidFill>
                <a:latin typeface="Source Sans Pro"/>
                <a:ea typeface="Source Sans Pro"/>
                <a:cs typeface="Source Sans Pro"/>
                <a:sym typeface="Source Sans Pro"/>
              </a:defRPr>
            </a:lvl8pPr>
            <a:lvl9pPr marL="3657600" lvl="8" algn="r" defTabSz="914400" rtl="0" eaLnBrk="1" latinLnBrk="0" hangingPunct="1">
              <a:buNone/>
              <a:defRPr sz="1733" b="1" kern="1200">
                <a:solidFill>
                  <a:schemeClr val="accent1"/>
                </a:solidFill>
                <a:latin typeface="Source Sans Pro"/>
                <a:ea typeface="Source Sans Pro"/>
                <a:cs typeface="Source Sans Pro"/>
                <a:sym typeface="Source Sans Pro"/>
              </a:defRPr>
            </a:lvl9pPr>
          </a:lstStyle>
          <a:p>
            <a:pPr defTabSz="1219170">
              <a:buClr>
                <a:srgbClr val="000000"/>
              </a:buClr>
            </a:pPr>
            <a:fld id="{00000000-1234-1234-1234-123412341234}" type="slidenum">
              <a:rPr lang="en" kern="0" smtClean="0">
                <a:solidFill>
                  <a:srgbClr val="0091EA"/>
                </a:solidFill>
              </a:rPr>
              <a:pPr defTabSz="1219170">
                <a:buClr>
                  <a:srgbClr val="000000"/>
                </a:buClr>
              </a:pPr>
              <a:t>2</a:t>
            </a:fld>
            <a:endParaRPr lang="en" kern="0">
              <a:solidFill>
                <a:srgbClr val="0091EA"/>
              </a:solidFill>
            </a:endParaRPr>
          </a:p>
        </p:txBody>
      </p:sp>
      <p:grpSp>
        <p:nvGrpSpPr>
          <p:cNvPr id="23" name="Group 22">
            <a:extLst>
              <a:ext uri="{FF2B5EF4-FFF2-40B4-BE49-F238E27FC236}">
                <a16:creationId xmlns:a16="http://schemas.microsoft.com/office/drawing/2014/main" id="{0184DD7D-7666-C3AC-D613-55621A54974C}"/>
              </a:ext>
            </a:extLst>
          </p:cNvPr>
          <p:cNvGrpSpPr/>
          <p:nvPr/>
        </p:nvGrpSpPr>
        <p:grpSpPr>
          <a:xfrm>
            <a:off x="905482" y="3429000"/>
            <a:ext cx="10381036" cy="2198998"/>
            <a:chOff x="824809" y="3272025"/>
            <a:chExt cx="10381036" cy="2198998"/>
          </a:xfrm>
        </p:grpSpPr>
        <p:sp>
          <p:nvSpPr>
            <p:cNvPr id="602" name="Google Shape;602;p45"/>
            <p:cNvSpPr txBox="1"/>
            <p:nvPr/>
          </p:nvSpPr>
          <p:spPr>
            <a:xfrm>
              <a:off x="824809" y="4492223"/>
              <a:ext cx="1985600" cy="978800"/>
            </a:xfrm>
            <a:prstGeom prst="rect">
              <a:avLst/>
            </a:prstGeom>
            <a:noFill/>
            <a:ln>
              <a:noFill/>
            </a:ln>
          </p:spPr>
          <p:txBody>
            <a:bodyPr spcFirstLastPara="1" wrap="square" lIns="0" tIns="0" rIns="0" bIns="0" anchor="t" anchorCtr="0">
              <a:noAutofit/>
            </a:bodyPr>
            <a:lstStyle/>
            <a:p>
              <a:pPr algn="ctr" defTabSz="1219170">
                <a:buClr>
                  <a:srgbClr val="000000"/>
                </a:buClr>
              </a:pPr>
              <a:r>
                <a:rPr lang="en" sz="1600" b="1" kern="0" dirty="0">
                  <a:solidFill>
                    <a:srgbClr val="263238"/>
                  </a:solidFill>
                  <a:latin typeface="Source Sans Pro"/>
                  <a:ea typeface="Source Sans Pro"/>
                  <a:cs typeface="Source Sans Pro"/>
                  <a:sym typeface="Source Sans Pro"/>
                </a:rPr>
                <a:t>Austen Ang</a:t>
              </a:r>
              <a:br>
                <a:rPr lang="en" sz="1867" kern="0" dirty="0">
                  <a:solidFill>
                    <a:srgbClr val="000000"/>
                  </a:solidFill>
                  <a:latin typeface="Source Sans Pro"/>
                  <a:ea typeface="Source Sans Pro"/>
                  <a:cs typeface="Source Sans Pro"/>
                  <a:sym typeface="Source Sans Pro"/>
                </a:rPr>
              </a:br>
              <a:r>
                <a:rPr lang="en-SG" sz="1200" kern="0" dirty="0">
                  <a:solidFill>
                    <a:srgbClr val="607D8B"/>
                  </a:solidFill>
                  <a:latin typeface="Source Sans Pro"/>
                  <a:ea typeface="Source Sans Pro"/>
                  <a:cs typeface="Source Sans Pro"/>
                  <a:sym typeface="Source Sans Pro"/>
                </a:rPr>
                <a:t>Dataset Curation</a:t>
              </a:r>
              <a:endParaRPr sz="1867" kern="0" dirty="0">
                <a:solidFill>
                  <a:srgbClr val="000000"/>
                </a:solidFill>
                <a:latin typeface="Source Sans Pro"/>
                <a:ea typeface="Source Sans Pro"/>
                <a:cs typeface="Source Sans Pro"/>
                <a:sym typeface="Source Sans Pro"/>
              </a:endParaRPr>
            </a:p>
            <a:p>
              <a:pPr algn="ctr" defTabSz="1219170">
                <a:spcBef>
                  <a:spcPts val="533"/>
                </a:spcBef>
                <a:spcAft>
                  <a:spcPts val="533"/>
                </a:spcAft>
                <a:buClr>
                  <a:srgbClr val="000000"/>
                </a:buClr>
              </a:pPr>
              <a:endParaRPr sz="1867" kern="0" dirty="0">
                <a:solidFill>
                  <a:srgbClr val="000000"/>
                </a:solidFill>
                <a:latin typeface="Source Sans Pro"/>
                <a:ea typeface="Source Sans Pro"/>
                <a:cs typeface="Source Sans Pro"/>
                <a:sym typeface="Source Sans Pro"/>
              </a:endParaRPr>
            </a:p>
          </p:txBody>
        </p:sp>
        <p:sp>
          <p:nvSpPr>
            <p:cNvPr id="604" name="Google Shape;604;p45"/>
            <p:cNvSpPr txBox="1"/>
            <p:nvPr/>
          </p:nvSpPr>
          <p:spPr>
            <a:xfrm>
              <a:off x="2923668" y="4492223"/>
              <a:ext cx="1985600" cy="978800"/>
            </a:xfrm>
            <a:prstGeom prst="rect">
              <a:avLst/>
            </a:prstGeom>
            <a:noFill/>
            <a:ln>
              <a:noFill/>
            </a:ln>
          </p:spPr>
          <p:txBody>
            <a:bodyPr spcFirstLastPara="1" wrap="square" lIns="0" tIns="0" rIns="0" bIns="0" anchor="t" anchorCtr="0">
              <a:noAutofit/>
            </a:bodyPr>
            <a:lstStyle/>
            <a:p>
              <a:pPr algn="ctr" defTabSz="1219170">
                <a:buClr>
                  <a:srgbClr val="000000"/>
                </a:buClr>
              </a:pPr>
              <a:r>
                <a:rPr lang="en" sz="1600" b="1" kern="0" dirty="0">
                  <a:solidFill>
                    <a:srgbClr val="263238"/>
                  </a:solidFill>
                  <a:latin typeface="Source Sans Pro"/>
                  <a:ea typeface="Source Sans Pro"/>
                  <a:cs typeface="Source Sans Pro"/>
                  <a:sym typeface="Source Sans Pro"/>
                </a:rPr>
                <a:t>Cassandra Chew</a:t>
              </a:r>
              <a:br>
                <a:rPr lang="en" sz="1867" kern="0" dirty="0">
                  <a:solidFill>
                    <a:srgbClr val="000000"/>
                  </a:solidFill>
                  <a:latin typeface="Source Sans Pro"/>
                  <a:ea typeface="Source Sans Pro"/>
                  <a:cs typeface="Source Sans Pro"/>
                  <a:sym typeface="Source Sans Pro"/>
                </a:rPr>
              </a:br>
              <a:r>
                <a:rPr lang="en-SG" sz="1200" kern="0" dirty="0">
                  <a:solidFill>
                    <a:srgbClr val="607D8B"/>
                  </a:solidFill>
                  <a:latin typeface="Source Sans Pro"/>
                  <a:ea typeface="Source Sans Pro"/>
                  <a:cs typeface="Source Sans Pro"/>
                  <a:sym typeface="Source Sans Pro"/>
                </a:rPr>
                <a:t>Dataset Curation</a:t>
              </a:r>
              <a:endParaRPr sz="1867" kern="0" dirty="0">
                <a:solidFill>
                  <a:srgbClr val="000000"/>
                </a:solidFill>
                <a:latin typeface="Source Sans Pro"/>
                <a:ea typeface="Source Sans Pro"/>
                <a:cs typeface="Source Sans Pro"/>
                <a:sym typeface="Source Sans Pro"/>
              </a:endParaRPr>
            </a:p>
            <a:p>
              <a:pPr algn="ctr" defTabSz="1219170">
                <a:spcBef>
                  <a:spcPts val="533"/>
                </a:spcBef>
                <a:spcAft>
                  <a:spcPts val="533"/>
                </a:spcAft>
                <a:buClr>
                  <a:srgbClr val="000000"/>
                </a:buClr>
              </a:pPr>
              <a:endParaRPr sz="1867" kern="0" dirty="0">
                <a:solidFill>
                  <a:srgbClr val="000000"/>
                </a:solidFill>
                <a:latin typeface="Source Sans Pro"/>
                <a:ea typeface="Source Sans Pro"/>
                <a:cs typeface="Source Sans Pro"/>
                <a:sym typeface="Source Sans Pro"/>
              </a:endParaRPr>
            </a:p>
          </p:txBody>
        </p:sp>
        <p:sp>
          <p:nvSpPr>
            <p:cNvPr id="606" name="Google Shape;606;p45"/>
            <p:cNvSpPr txBox="1"/>
            <p:nvPr/>
          </p:nvSpPr>
          <p:spPr>
            <a:xfrm>
              <a:off x="5022527" y="4492223"/>
              <a:ext cx="1985600" cy="978800"/>
            </a:xfrm>
            <a:prstGeom prst="rect">
              <a:avLst/>
            </a:prstGeom>
            <a:noFill/>
            <a:ln>
              <a:noFill/>
            </a:ln>
          </p:spPr>
          <p:txBody>
            <a:bodyPr spcFirstLastPara="1" wrap="square" lIns="0" tIns="0" rIns="0" bIns="0" anchor="t" anchorCtr="0">
              <a:noAutofit/>
            </a:bodyPr>
            <a:lstStyle/>
            <a:p>
              <a:pPr algn="ctr" defTabSz="1219170">
                <a:buClr>
                  <a:srgbClr val="000000"/>
                </a:buClr>
              </a:pPr>
              <a:r>
                <a:rPr lang="en" sz="1600" b="1" kern="0" dirty="0">
                  <a:solidFill>
                    <a:srgbClr val="263238"/>
                  </a:solidFill>
                  <a:latin typeface="Source Sans Pro"/>
                  <a:ea typeface="Source Sans Pro"/>
                  <a:cs typeface="Source Sans Pro"/>
                  <a:sym typeface="Source Sans Pro"/>
                </a:rPr>
                <a:t>Diren D Bharwani</a:t>
              </a:r>
              <a:br>
                <a:rPr lang="en" sz="1867" kern="0" dirty="0">
                  <a:solidFill>
                    <a:srgbClr val="000000"/>
                  </a:solidFill>
                  <a:latin typeface="Source Sans Pro"/>
                  <a:ea typeface="Source Sans Pro"/>
                  <a:cs typeface="Source Sans Pro"/>
                  <a:sym typeface="Source Sans Pro"/>
                </a:rPr>
              </a:br>
              <a:r>
                <a:rPr lang="en-SG" sz="1200" kern="0" dirty="0">
                  <a:solidFill>
                    <a:srgbClr val="607D8B"/>
                  </a:solidFill>
                  <a:latin typeface="Source Sans Pro"/>
                  <a:ea typeface="Source Sans Pro"/>
                  <a:cs typeface="Source Sans Pro"/>
                  <a:sym typeface="Source Sans Pro"/>
                </a:rPr>
                <a:t>Evaluation &amp; Experimentation</a:t>
              </a:r>
            </a:p>
            <a:p>
              <a:pPr algn="ctr" defTabSz="1219170">
                <a:buClr>
                  <a:srgbClr val="000000"/>
                </a:buClr>
              </a:pPr>
              <a:endParaRPr sz="1867" kern="0" dirty="0">
                <a:solidFill>
                  <a:srgbClr val="000000"/>
                </a:solidFill>
                <a:latin typeface="Source Sans Pro"/>
                <a:ea typeface="Source Sans Pro"/>
                <a:cs typeface="Source Sans Pro"/>
                <a:sym typeface="Source Sans Pro"/>
              </a:endParaRPr>
            </a:p>
            <a:p>
              <a:pPr algn="ctr" defTabSz="1219170">
                <a:spcBef>
                  <a:spcPts val="533"/>
                </a:spcBef>
                <a:spcAft>
                  <a:spcPts val="533"/>
                </a:spcAft>
                <a:buClr>
                  <a:srgbClr val="000000"/>
                </a:buClr>
              </a:pPr>
              <a:endParaRPr sz="1867" kern="0" dirty="0">
                <a:solidFill>
                  <a:srgbClr val="000000"/>
                </a:solidFill>
                <a:latin typeface="Source Sans Pro"/>
                <a:ea typeface="Source Sans Pro"/>
                <a:cs typeface="Source Sans Pro"/>
                <a:sym typeface="Source Sans Pro"/>
              </a:endParaRPr>
            </a:p>
          </p:txBody>
        </p:sp>
        <p:sp>
          <p:nvSpPr>
            <p:cNvPr id="608" name="Google Shape;608;p45"/>
            <p:cNvSpPr txBox="1"/>
            <p:nvPr/>
          </p:nvSpPr>
          <p:spPr>
            <a:xfrm>
              <a:off x="7121386" y="4492223"/>
              <a:ext cx="1985600" cy="978800"/>
            </a:xfrm>
            <a:prstGeom prst="rect">
              <a:avLst/>
            </a:prstGeom>
            <a:noFill/>
            <a:ln>
              <a:noFill/>
            </a:ln>
          </p:spPr>
          <p:txBody>
            <a:bodyPr spcFirstLastPara="1" wrap="square" lIns="0" tIns="0" rIns="0" bIns="0" anchor="t" anchorCtr="0">
              <a:noAutofit/>
            </a:bodyPr>
            <a:lstStyle/>
            <a:p>
              <a:pPr algn="ctr" defTabSz="1219170">
                <a:buClr>
                  <a:srgbClr val="000000"/>
                </a:buClr>
              </a:pPr>
              <a:r>
                <a:rPr lang="en" sz="1600" b="1" kern="0" dirty="0">
                  <a:solidFill>
                    <a:srgbClr val="263238"/>
                  </a:solidFill>
                  <a:latin typeface="Source Sans Pro"/>
                  <a:ea typeface="Source Sans Pro"/>
                  <a:cs typeface="Source Sans Pro"/>
                  <a:sym typeface="Source Sans Pro"/>
                </a:rPr>
                <a:t>Leonard Lee</a:t>
              </a:r>
              <a:br>
                <a:rPr lang="en" sz="1867" kern="0" dirty="0">
                  <a:solidFill>
                    <a:srgbClr val="000000"/>
                  </a:solidFill>
                  <a:latin typeface="Source Sans Pro"/>
                  <a:ea typeface="Source Sans Pro"/>
                  <a:cs typeface="Source Sans Pro"/>
                  <a:sym typeface="Source Sans Pro"/>
                </a:rPr>
              </a:br>
              <a:r>
                <a:rPr lang="en-SG" sz="1200" kern="0" dirty="0">
                  <a:solidFill>
                    <a:srgbClr val="607D8B"/>
                  </a:solidFill>
                  <a:latin typeface="Source Sans Pro"/>
                  <a:ea typeface="Source Sans Pro"/>
                  <a:cs typeface="Source Sans Pro"/>
                  <a:sym typeface="Source Sans Pro"/>
                </a:rPr>
                <a:t>Convolution Neural Network</a:t>
              </a:r>
              <a:endParaRPr sz="1867" kern="0" dirty="0">
                <a:solidFill>
                  <a:srgbClr val="000000"/>
                </a:solidFill>
                <a:latin typeface="Source Sans Pro"/>
                <a:ea typeface="Source Sans Pro"/>
                <a:cs typeface="Source Sans Pro"/>
                <a:sym typeface="Source Sans Pro"/>
              </a:endParaRPr>
            </a:p>
          </p:txBody>
        </p:sp>
        <p:sp>
          <p:nvSpPr>
            <p:cNvPr id="8" name="Google Shape;608;p45">
              <a:extLst>
                <a:ext uri="{FF2B5EF4-FFF2-40B4-BE49-F238E27FC236}">
                  <a16:creationId xmlns:a16="http://schemas.microsoft.com/office/drawing/2014/main" id="{3E230415-8B02-666E-D1C5-16B675DC7E3E}"/>
                </a:ext>
              </a:extLst>
            </p:cNvPr>
            <p:cNvSpPr txBox="1"/>
            <p:nvPr/>
          </p:nvSpPr>
          <p:spPr>
            <a:xfrm>
              <a:off x="9220245" y="4492223"/>
              <a:ext cx="1985600" cy="978800"/>
            </a:xfrm>
            <a:prstGeom prst="rect">
              <a:avLst/>
            </a:prstGeom>
            <a:noFill/>
            <a:ln>
              <a:noFill/>
            </a:ln>
          </p:spPr>
          <p:txBody>
            <a:bodyPr spcFirstLastPara="1" wrap="square" lIns="0" tIns="0" rIns="0" bIns="0" anchor="t" anchorCtr="0">
              <a:noAutofit/>
            </a:bodyPr>
            <a:lstStyle/>
            <a:p>
              <a:pPr algn="ctr" defTabSz="1219170">
                <a:buClr>
                  <a:srgbClr val="000000"/>
                </a:buClr>
              </a:pPr>
              <a:r>
                <a:rPr lang="en" sz="1600" b="1" kern="0" dirty="0">
                  <a:solidFill>
                    <a:srgbClr val="263238"/>
                  </a:solidFill>
                  <a:latin typeface="Source Sans Pro"/>
                  <a:ea typeface="Source Sans Pro"/>
                  <a:cs typeface="Source Sans Pro"/>
                  <a:sym typeface="Source Sans Pro"/>
                </a:rPr>
                <a:t>Ming Yang Lee</a:t>
              </a:r>
              <a:br>
                <a:rPr lang="en" sz="1867" kern="0" dirty="0">
                  <a:solidFill>
                    <a:srgbClr val="000000"/>
                  </a:solidFill>
                  <a:latin typeface="Source Sans Pro"/>
                  <a:ea typeface="Source Sans Pro"/>
                  <a:cs typeface="Source Sans Pro"/>
                  <a:sym typeface="Source Sans Pro"/>
                </a:rPr>
              </a:br>
              <a:r>
                <a:rPr lang="en-SG" sz="1200" kern="0" dirty="0">
                  <a:solidFill>
                    <a:srgbClr val="607D8B"/>
                  </a:solidFill>
                  <a:latin typeface="Source Sans Pro"/>
                  <a:ea typeface="Source Sans Pro"/>
                  <a:cs typeface="Source Sans Pro"/>
                  <a:sym typeface="Source Sans Pro"/>
                </a:rPr>
                <a:t>Convolution Neural Network</a:t>
              </a:r>
            </a:p>
            <a:p>
              <a:pPr algn="ctr" defTabSz="1219170">
                <a:buClr>
                  <a:srgbClr val="000000"/>
                </a:buClr>
              </a:pPr>
              <a:r>
                <a:rPr lang="en-SG" sz="1200" kern="0" dirty="0">
                  <a:solidFill>
                    <a:srgbClr val="607D8B"/>
                  </a:solidFill>
                  <a:latin typeface="Source Sans Pro"/>
                  <a:ea typeface="Source Sans Pro"/>
                  <a:cs typeface="Source Sans Pro"/>
                  <a:sym typeface="Source Sans Pro"/>
                </a:rPr>
                <a:t>Evaluation &amp; Experimentation</a:t>
              </a:r>
              <a:endParaRPr sz="1867" kern="0" dirty="0">
                <a:solidFill>
                  <a:srgbClr val="000000"/>
                </a:solidFill>
                <a:latin typeface="Source Sans Pro"/>
                <a:ea typeface="Source Sans Pro"/>
                <a:cs typeface="Source Sans Pro"/>
                <a:sym typeface="Source Sans Pro"/>
              </a:endParaRPr>
            </a:p>
            <a:p>
              <a:pPr algn="ctr" defTabSz="1219170">
                <a:spcBef>
                  <a:spcPts val="533"/>
                </a:spcBef>
                <a:spcAft>
                  <a:spcPts val="533"/>
                </a:spcAft>
                <a:buClr>
                  <a:srgbClr val="000000"/>
                </a:buClr>
              </a:pPr>
              <a:endParaRPr sz="1867" kern="0" dirty="0">
                <a:solidFill>
                  <a:srgbClr val="000000"/>
                </a:solidFill>
                <a:latin typeface="Source Sans Pro"/>
                <a:ea typeface="Source Sans Pro"/>
                <a:cs typeface="Source Sans Pro"/>
                <a:sym typeface="Source Sans Pro"/>
              </a:endParaRPr>
            </a:p>
          </p:txBody>
        </p:sp>
        <p:pic>
          <p:nvPicPr>
            <p:cNvPr id="10" name="Picture 9" descr="A stuffed animal on a roof&#10;&#10;Description automatically generated with medium confidence">
              <a:extLst>
                <a:ext uri="{FF2B5EF4-FFF2-40B4-BE49-F238E27FC236}">
                  <a16:creationId xmlns:a16="http://schemas.microsoft.com/office/drawing/2014/main" id="{2008D369-7356-9A36-30C9-5D1CED4CC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79" y="3311451"/>
              <a:ext cx="1539213" cy="1096689"/>
            </a:xfrm>
            <a:prstGeom prst="rect">
              <a:avLst/>
            </a:prstGeom>
          </p:spPr>
        </p:pic>
        <p:pic>
          <p:nvPicPr>
            <p:cNvPr id="12" name="Picture 11" descr="A picture containing text, container&#10;&#10;Description automatically generated">
              <a:extLst>
                <a:ext uri="{FF2B5EF4-FFF2-40B4-BE49-F238E27FC236}">
                  <a16:creationId xmlns:a16="http://schemas.microsoft.com/office/drawing/2014/main" id="{F33023E5-9B46-6878-E997-5D2C7B17AB0A}"/>
                </a:ext>
              </a:extLst>
            </p:cNvPr>
            <p:cNvPicPr>
              <a:picLocks noChangeAspect="1"/>
            </p:cNvPicPr>
            <p:nvPr/>
          </p:nvPicPr>
          <p:blipFill rotWithShape="1">
            <a:blip r:embed="rId4">
              <a:extLst>
                <a:ext uri="{28A0092B-C50C-407E-A947-70E740481C1C}">
                  <a14:useLocalDpi xmlns:a14="http://schemas.microsoft.com/office/drawing/2010/main" val="0"/>
                </a:ext>
              </a:extLst>
            </a:blip>
            <a:srcRect l="11547" r="11547"/>
            <a:stretch/>
          </p:blipFill>
          <p:spPr>
            <a:xfrm>
              <a:off x="9449527" y="3291738"/>
              <a:ext cx="1527035" cy="1116402"/>
            </a:xfrm>
            <a:prstGeom prst="rect">
              <a:avLst/>
            </a:prstGeom>
          </p:spPr>
        </p:pic>
        <p:pic>
          <p:nvPicPr>
            <p:cNvPr id="14" name="Picture 13" descr="A cat sitting on a computer&#10;&#10;Description automatically generated with medium confidence">
              <a:extLst>
                <a:ext uri="{FF2B5EF4-FFF2-40B4-BE49-F238E27FC236}">
                  <a16:creationId xmlns:a16="http://schemas.microsoft.com/office/drawing/2014/main" id="{44FFCC4D-875D-60F4-B82B-D5B608E26D7F}"/>
                </a:ext>
              </a:extLst>
            </p:cNvPr>
            <p:cNvPicPr>
              <a:picLocks noChangeAspect="1"/>
            </p:cNvPicPr>
            <p:nvPr/>
          </p:nvPicPr>
          <p:blipFill rotWithShape="1">
            <a:blip r:embed="rId5">
              <a:extLst>
                <a:ext uri="{28A0092B-C50C-407E-A947-70E740481C1C}">
                  <a14:useLocalDpi xmlns:a14="http://schemas.microsoft.com/office/drawing/2010/main" val="0"/>
                </a:ext>
              </a:extLst>
            </a:blip>
            <a:srcRect l="15446" t="18546" b="20729"/>
            <a:stretch/>
          </p:blipFill>
          <p:spPr>
            <a:xfrm>
              <a:off x="3152950" y="3291738"/>
              <a:ext cx="1527035" cy="1096689"/>
            </a:xfrm>
            <a:prstGeom prst="rect">
              <a:avLst/>
            </a:prstGeom>
          </p:spPr>
        </p:pic>
        <p:pic>
          <p:nvPicPr>
            <p:cNvPr id="16" name="Picture 15" descr="A picture containing text, dish, blurry&#10;&#10;Description automatically generated">
              <a:extLst>
                <a:ext uri="{FF2B5EF4-FFF2-40B4-BE49-F238E27FC236}">
                  <a16:creationId xmlns:a16="http://schemas.microsoft.com/office/drawing/2014/main" id="{FBD3F8AF-5817-3518-E9D0-EC5BF19CDEF3}"/>
                </a:ext>
              </a:extLst>
            </p:cNvPr>
            <p:cNvPicPr>
              <a:picLocks noChangeAspect="1"/>
            </p:cNvPicPr>
            <p:nvPr/>
          </p:nvPicPr>
          <p:blipFill rotWithShape="1">
            <a:blip r:embed="rId6">
              <a:extLst>
                <a:ext uri="{28A0092B-C50C-407E-A947-70E740481C1C}">
                  <a14:useLocalDpi xmlns:a14="http://schemas.microsoft.com/office/drawing/2010/main" val="0"/>
                </a:ext>
              </a:extLst>
            </a:blip>
            <a:srcRect l="32896" t="39390" r="30378" b="21541"/>
            <a:stretch/>
          </p:blipFill>
          <p:spPr>
            <a:xfrm>
              <a:off x="1048002" y="3272025"/>
              <a:ext cx="1539213" cy="1116402"/>
            </a:xfrm>
            <a:prstGeom prst="rect">
              <a:avLst/>
            </a:prstGeom>
          </p:spPr>
        </p:pic>
        <p:pic>
          <p:nvPicPr>
            <p:cNvPr id="22" name="Picture 21" descr="A person wearing a garment&#10;&#10;Description automatically generated with medium confidence">
              <a:extLst>
                <a:ext uri="{FF2B5EF4-FFF2-40B4-BE49-F238E27FC236}">
                  <a16:creationId xmlns:a16="http://schemas.microsoft.com/office/drawing/2014/main" id="{A7E3FBCD-EAE7-DA54-564D-A7558C97453A}"/>
                </a:ext>
              </a:extLst>
            </p:cNvPr>
            <p:cNvPicPr>
              <a:picLocks noChangeAspect="1"/>
            </p:cNvPicPr>
            <p:nvPr/>
          </p:nvPicPr>
          <p:blipFill rotWithShape="1">
            <a:blip r:embed="rId7">
              <a:extLst>
                <a:ext uri="{28A0092B-C50C-407E-A947-70E740481C1C}">
                  <a14:useLocalDpi xmlns:a14="http://schemas.microsoft.com/office/drawing/2010/main" val="0"/>
                </a:ext>
              </a:extLst>
            </a:blip>
            <a:srcRect l="693" t="6832" r="-693" b="22519"/>
            <a:stretch/>
          </p:blipFill>
          <p:spPr>
            <a:xfrm>
              <a:off x="5241149" y="3299225"/>
              <a:ext cx="1537695" cy="1121139"/>
            </a:xfrm>
            <a:prstGeom prst="rect">
              <a:avLst/>
            </a:prstGeom>
          </p:spPr>
        </p:pic>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5" name="Google Shape;135;p19"/>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20</a:t>
            </a:fld>
            <a:endParaRPr kern="0">
              <a:solidFill>
                <a:srgbClr val="0091EA"/>
              </a:solidFill>
            </a:endParaRPr>
          </a:p>
        </p:txBody>
      </p:sp>
      <p:sp>
        <p:nvSpPr>
          <p:cNvPr id="4" name="Google Shape;110;p17">
            <a:extLst>
              <a:ext uri="{FF2B5EF4-FFF2-40B4-BE49-F238E27FC236}">
                <a16:creationId xmlns:a16="http://schemas.microsoft.com/office/drawing/2014/main" id="{C978E6EC-1E2D-97D4-8494-1DE6D0EE6906}"/>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SG" sz="4000" b="0" i="0" u="none" strike="noStrike" kern="0" cap="none" spc="0" normalizeH="0" baseline="0" noProof="0" dirty="0">
                <a:ln>
                  <a:noFill/>
                </a:ln>
                <a:solidFill>
                  <a:srgbClr val="0091EA"/>
                </a:solidFill>
                <a:effectLst/>
                <a:uLnTx/>
                <a:uFillTx/>
                <a:latin typeface="Roboto Slab"/>
                <a:ea typeface="Roboto Slab"/>
                <a:cs typeface="Roboto Slab"/>
                <a:sym typeface="Roboto Slab"/>
              </a:rPr>
              <a:t>Final Model</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graphicFrame>
        <p:nvGraphicFramePr>
          <p:cNvPr id="2" name="Chart 1">
            <a:extLst>
              <a:ext uri="{FF2B5EF4-FFF2-40B4-BE49-F238E27FC236}">
                <a16:creationId xmlns:a16="http://schemas.microsoft.com/office/drawing/2014/main" id="{198ADC56-D7D6-1644-970B-0EE1D4F9622B}"/>
              </a:ext>
            </a:extLst>
          </p:cNvPr>
          <p:cNvGraphicFramePr/>
          <p:nvPr>
            <p:extLst>
              <p:ext uri="{D42A27DB-BD31-4B8C-83A1-F6EECF244321}">
                <p14:modId xmlns:p14="http://schemas.microsoft.com/office/powerpoint/2010/main" val="1128457644"/>
              </p:ext>
            </p:extLst>
          </p:nvPr>
        </p:nvGraphicFramePr>
        <p:xfrm>
          <a:off x="2032000" y="1140542"/>
          <a:ext cx="8128000" cy="4997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538934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6318133" y="2224429"/>
            <a:ext cx="3836400" cy="3809200"/>
          </a:xfrm>
          <a:prstGeom prst="ellipse">
            <a:avLst/>
          </a:prstGeom>
          <a:noFill/>
          <a:ln w="9525" cap="flat" cmpd="sng">
            <a:solidFill>
              <a:srgbClr val="CFD8D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21"/>
          <p:cNvSpPr txBox="1">
            <a:spLocks noGrp="1"/>
          </p:cNvSpPr>
          <p:nvPr>
            <p:ph type="body" idx="1"/>
          </p:nvPr>
        </p:nvSpPr>
        <p:spPr>
          <a:xfrm>
            <a:off x="1048200" y="2006600"/>
            <a:ext cx="4868000" cy="2942400"/>
          </a:xfrm>
          <a:prstGeom prst="rect">
            <a:avLst/>
          </a:prstGeom>
        </p:spPr>
        <p:txBody>
          <a:bodyPr spcFirstLastPara="1" wrap="square" lIns="121900" tIns="121900" rIns="121900" bIns="121900" anchor="t" anchorCtr="0">
            <a:noAutofit/>
          </a:bodyPr>
          <a:lstStyle/>
          <a:p>
            <a:pPr marL="457200" indent="-457200">
              <a:buFont typeface="Courier New" panose="02070309020205020404" pitchFamily="49" charset="0"/>
              <a:buChar char="o"/>
            </a:pPr>
            <a:r>
              <a:rPr lang="en-SG" sz="2400" dirty="0"/>
              <a:t>Industry Frameworks Familiarisation</a:t>
            </a:r>
          </a:p>
          <a:p>
            <a:pPr marL="457200" indent="-457200">
              <a:buFont typeface="Courier New" panose="02070309020205020404" pitchFamily="49" charset="0"/>
              <a:buChar char="o"/>
            </a:pPr>
            <a:r>
              <a:rPr lang="en-SG" sz="2400" dirty="0"/>
              <a:t>Problem-Solving Models</a:t>
            </a:r>
          </a:p>
          <a:p>
            <a:pPr marL="457200" indent="-457200">
              <a:buFont typeface="Courier New" panose="02070309020205020404" pitchFamily="49" charset="0"/>
              <a:buChar char="o"/>
            </a:pPr>
            <a:r>
              <a:rPr lang="en-SG" sz="2400" dirty="0"/>
              <a:t>Knowledge into Practice</a:t>
            </a:r>
            <a:endParaRPr sz="2400" dirty="0"/>
          </a:p>
        </p:txBody>
      </p:sp>
      <p:cxnSp>
        <p:nvCxnSpPr>
          <p:cNvPr id="153" name="Google Shape;153;p21"/>
          <p:cNvCxnSpPr/>
          <p:nvPr/>
        </p:nvCxnSpPr>
        <p:spPr>
          <a:xfrm rot="10800000" flipH="1">
            <a:off x="9057588" y="490468"/>
            <a:ext cx="851600" cy="18928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9593020" y="2021061"/>
            <a:ext cx="1836800" cy="7612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9425039" y="1559768"/>
            <a:ext cx="955200" cy="10748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
              <a:pPr/>
              <a:t>21</a:t>
            </a:fld>
            <a:endParaRPr/>
          </a:p>
        </p:txBody>
      </p:sp>
      <p:sp>
        <p:nvSpPr>
          <p:cNvPr id="4" name="Google Shape;110;p17">
            <a:extLst>
              <a:ext uri="{FF2B5EF4-FFF2-40B4-BE49-F238E27FC236}">
                <a16:creationId xmlns:a16="http://schemas.microsoft.com/office/drawing/2014/main" id="{B194BEB9-45DD-A00E-2210-F326E11AA29E}"/>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SG" sz="4000" b="0" i="0" u="none" strike="noStrike" kern="0" cap="none" spc="0" normalizeH="0" baseline="0" noProof="0" dirty="0">
                <a:ln>
                  <a:noFill/>
                </a:ln>
                <a:solidFill>
                  <a:srgbClr val="0091EA"/>
                </a:solidFill>
                <a:effectLst/>
                <a:uLnTx/>
                <a:uFillTx/>
                <a:latin typeface="Roboto Slab"/>
                <a:ea typeface="Roboto Slab"/>
                <a:cs typeface="Roboto Slab"/>
                <a:sym typeface="Roboto Slab"/>
              </a:rPr>
              <a:t>Conclusion</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pic>
        <p:nvPicPr>
          <p:cNvPr id="5" name="Picture 4" descr="A picture containing background pattern&#10;&#10;Description automatically generated">
            <a:extLst>
              <a:ext uri="{FF2B5EF4-FFF2-40B4-BE49-F238E27FC236}">
                <a16:creationId xmlns:a16="http://schemas.microsoft.com/office/drawing/2014/main" id="{7B97CD9B-9D19-B04A-A794-8E5CD67D3AE1}"/>
              </a:ext>
            </a:extLst>
          </p:cNvPr>
          <p:cNvPicPr>
            <a:picLocks noChangeAspect="1"/>
          </p:cNvPicPr>
          <p:nvPr/>
        </p:nvPicPr>
        <p:blipFill rotWithShape="1">
          <a:blip r:embed="rId3">
            <a:extLst>
              <a:ext uri="{28A0092B-C50C-407E-A947-70E740481C1C}">
                <a14:useLocalDpi xmlns:a14="http://schemas.microsoft.com/office/drawing/2010/main" val="0"/>
              </a:ext>
            </a:extLst>
          </a:blip>
          <a:srcRect l="31053" t="28814" r="31454" b="41794"/>
          <a:stretch/>
        </p:blipFill>
        <p:spPr>
          <a:xfrm>
            <a:off x="6808858" y="2892418"/>
            <a:ext cx="2854950" cy="2238077"/>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3982192" y="2655800"/>
            <a:ext cx="4227615" cy="1546400"/>
          </a:xfrm>
          <a:prstGeom prst="rect">
            <a:avLst/>
          </a:prstGeom>
        </p:spPr>
        <p:txBody>
          <a:bodyPr spcFirstLastPara="1" wrap="square" lIns="121900" tIns="121900" rIns="121900" bIns="121900" anchor="b" anchorCtr="0">
            <a:noAutofit/>
          </a:bodyPr>
          <a:lstStyle/>
          <a:p>
            <a:r>
              <a:rPr lang="en" sz="8000" b="1" dirty="0"/>
              <a:t>Thanks!</a:t>
            </a:r>
            <a:endParaRPr sz="8000" b="1" dirty="0"/>
          </a:p>
        </p:txBody>
      </p:sp>
      <p:sp>
        <p:nvSpPr>
          <p:cNvPr id="406" name="Google Shape;406;p36"/>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733" b="1" i="0" u="none" strike="noStrike" kern="0" cap="none" spc="0" normalizeH="0" baseline="0" noProof="0">
                <a:ln>
                  <a:noFill/>
                </a:ln>
                <a:solidFill>
                  <a:srgbClr val="0091EA"/>
                </a:solidFill>
                <a:effectLst/>
                <a:uLnTx/>
                <a:uFillTx/>
                <a:latin typeface="Source Sans Pro"/>
                <a:ea typeface="Source Sans Pro"/>
                <a:sym typeface="Source Sans Pro"/>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22</a:t>
            </a:fld>
            <a:endParaRPr kumimoji="0" sz="1733" b="1" i="0" u="none" strike="noStrike" kern="0" cap="none" spc="0" normalizeH="0" baseline="0" noProof="0">
              <a:ln>
                <a:noFill/>
              </a:ln>
              <a:solidFill>
                <a:srgbClr val="0091EA"/>
              </a:solidFill>
              <a:effectLst/>
              <a:uLnTx/>
              <a:uFillTx/>
              <a:latin typeface="Source Sans Pro"/>
              <a:ea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7"/>
          <p:cNvSpPr txBox="1">
            <a:spLocks noGrp="1"/>
          </p:cNvSpPr>
          <p:nvPr>
            <p:ph type="body" idx="1"/>
          </p:nvPr>
        </p:nvSpPr>
        <p:spPr>
          <a:xfrm>
            <a:off x="1048200" y="1682267"/>
            <a:ext cx="10095600" cy="4764800"/>
          </a:xfrm>
          <a:prstGeom prst="rect">
            <a:avLst/>
          </a:prstGeom>
        </p:spPr>
        <p:txBody>
          <a:bodyPr spcFirstLastPara="1" wrap="square" lIns="121900" tIns="121900" rIns="121900" bIns="121900" anchor="t" anchorCtr="0">
            <a:noAutofit/>
          </a:bodyPr>
          <a:lstStyle/>
          <a:p>
            <a:pPr marL="101598" indent="0">
              <a:buNone/>
            </a:pPr>
            <a:endParaRPr lang="en" dirty="0"/>
          </a:p>
          <a:p>
            <a:r>
              <a:rPr lang="en-US" dirty="0"/>
              <a:t>TensorFlow</a:t>
            </a:r>
          </a:p>
          <a:p>
            <a:r>
              <a:rPr lang="en-SG" dirty="0"/>
              <a:t>Matplotlib</a:t>
            </a:r>
            <a:endParaRPr dirty="0"/>
          </a:p>
          <a:p>
            <a:pPr>
              <a:spcBef>
                <a:spcPts val="0"/>
              </a:spcBef>
            </a:pPr>
            <a:r>
              <a:rPr lang="en" dirty="0"/>
              <a:t>NumPy</a:t>
            </a:r>
            <a:endParaRPr dirty="0"/>
          </a:p>
        </p:txBody>
      </p:sp>
      <p:sp>
        <p:nvSpPr>
          <p:cNvPr id="112" name="Google Shape;112;p17"/>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23</a:t>
            </a:fld>
            <a:endParaRPr kern="0">
              <a:solidFill>
                <a:srgbClr val="0091EA"/>
              </a:solidFill>
            </a:endParaRPr>
          </a:p>
        </p:txBody>
      </p:sp>
      <p:sp>
        <p:nvSpPr>
          <p:cNvPr id="4" name="Google Shape;110;p17">
            <a:extLst>
              <a:ext uri="{FF2B5EF4-FFF2-40B4-BE49-F238E27FC236}">
                <a16:creationId xmlns:a16="http://schemas.microsoft.com/office/drawing/2014/main" id="{532F617E-3989-C0B0-BDE1-A3294085BBF6}"/>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lang="en-SG" sz="4000" kern="0" dirty="0">
                <a:solidFill>
                  <a:srgbClr val="0091EA"/>
                </a:solidFill>
              </a:rPr>
              <a:t>Toolkits</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spTree>
    <p:extLst>
      <p:ext uri="{BB962C8B-B14F-4D97-AF65-F5344CB8AC3E}">
        <p14:creationId xmlns:p14="http://schemas.microsoft.com/office/powerpoint/2010/main" val="13510460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r>
              <a:rPr lang="en" sz="4000" dirty="0"/>
              <a:t>Content</a:t>
            </a:r>
            <a:endParaRPr sz="4000" dirty="0"/>
          </a:p>
        </p:txBody>
      </p:sp>
      <p:sp>
        <p:nvSpPr>
          <p:cNvPr id="111" name="Google Shape;111;p17"/>
          <p:cNvSpPr txBox="1">
            <a:spLocks noGrp="1"/>
          </p:cNvSpPr>
          <p:nvPr>
            <p:ph type="body" idx="1"/>
          </p:nvPr>
        </p:nvSpPr>
        <p:spPr>
          <a:xfrm>
            <a:off x="1048200" y="1682266"/>
            <a:ext cx="10095600" cy="3430507"/>
          </a:xfrm>
          <a:prstGeom prst="rect">
            <a:avLst/>
          </a:prstGeom>
        </p:spPr>
        <p:txBody>
          <a:bodyPr spcFirstLastPara="1" wrap="square" lIns="121900" tIns="121900" rIns="121900" bIns="121900" anchor="t" anchorCtr="0">
            <a:noAutofit/>
          </a:bodyPr>
          <a:lstStyle/>
          <a:p>
            <a:r>
              <a:rPr lang="en-SG" sz="2800" dirty="0"/>
              <a:t>Binar.ai</a:t>
            </a:r>
            <a:endParaRPr sz="2800" dirty="0"/>
          </a:p>
          <a:p>
            <a:pPr>
              <a:spcBef>
                <a:spcPts val="0"/>
              </a:spcBef>
            </a:pPr>
            <a:r>
              <a:rPr lang="en-SG" sz="2800" dirty="0"/>
              <a:t>Overview</a:t>
            </a:r>
            <a:endParaRPr sz="2800" dirty="0"/>
          </a:p>
          <a:p>
            <a:pPr>
              <a:spcBef>
                <a:spcPts val="0"/>
              </a:spcBef>
            </a:pPr>
            <a:r>
              <a:rPr lang="en-SG" sz="2800" dirty="0"/>
              <a:t>Dataset Curation</a:t>
            </a:r>
          </a:p>
          <a:p>
            <a:pPr>
              <a:spcBef>
                <a:spcPts val="0"/>
              </a:spcBef>
            </a:pPr>
            <a:r>
              <a:rPr lang="en-SG" sz="2800" dirty="0"/>
              <a:t>Model Implementation (CNN)</a:t>
            </a:r>
          </a:p>
          <a:p>
            <a:pPr>
              <a:spcBef>
                <a:spcPts val="0"/>
              </a:spcBef>
            </a:pPr>
            <a:r>
              <a:rPr lang="en-SG" sz="2800" dirty="0"/>
              <a:t>Evaluation &amp; Experimentation</a:t>
            </a:r>
          </a:p>
          <a:p>
            <a:pPr>
              <a:spcBef>
                <a:spcPts val="0"/>
              </a:spcBef>
            </a:pPr>
            <a:r>
              <a:rPr lang="en-SG" sz="2800" dirty="0"/>
              <a:t>Conclusion</a:t>
            </a:r>
            <a:endParaRPr sz="2800" dirty="0"/>
          </a:p>
        </p:txBody>
      </p:sp>
      <p:sp>
        <p:nvSpPr>
          <p:cNvPr id="112" name="Google Shape;112;p17"/>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3</a:t>
            </a:fld>
            <a:endParaRPr kern="0">
              <a:solidFill>
                <a:srgbClr val="0091EA"/>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620284" y="2882400"/>
            <a:ext cx="8951200" cy="1093200"/>
          </a:xfrm>
          <a:prstGeom prst="rect">
            <a:avLst/>
          </a:prstGeom>
        </p:spPr>
        <p:txBody>
          <a:bodyPr spcFirstLastPara="1" vert="horz" wrap="square" lIns="121900" tIns="121900" rIns="121900" bIns="121900" rtlCol="0" anchor="t" anchorCtr="0">
            <a:noAutofit/>
          </a:bodyPr>
          <a:lstStyle/>
          <a:p>
            <a:pPr marL="0" indent="0">
              <a:buNone/>
            </a:pPr>
            <a:r>
              <a:rPr lang="en-US" sz="3200" dirty="0"/>
              <a:t>Binar.ai</a:t>
            </a:r>
          </a:p>
          <a:p>
            <a:pPr marL="0" indent="0">
              <a:buNone/>
            </a:pPr>
            <a:r>
              <a:rPr lang="en-US" sz="3200" dirty="0"/>
              <a:t>Image recognition algorithm that can detect fixed length handwritten binary numbers and convert them to decimals. </a:t>
            </a:r>
          </a:p>
          <a:p>
            <a:pPr marL="0" indent="0">
              <a:buNone/>
            </a:pPr>
            <a:endParaRPr sz="3200" dirty="0"/>
          </a:p>
        </p:txBody>
      </p:sp>
      <p:sp>
        <p:nvSpPr>
          <p:cNvPr id="105" name="Google Shape;105;p16"/>
          <p:cNvSpPr txBox="1">
            <a:spLocks noGrp="1"/>
          </p:cNvSpPr>
          <p:nvPr>
            <p:ph type="sldNum" idx="12"/>
          </p:nvPr>
        </p:nvSpPr>
        <p:spPr>
          <a:xfrm>
            <a:off x="-116" y="6333125"/>
            <a:ext cx="121920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a:t>
            </a:fld>
            <a:endParaRPr/>
          </a:p>
        </p:txBody>
      </p:sp>
      <p:sp>
        <p:nvSpPr>
          <p:cNvPr id="3" name="Google Shape;110;p17">
            <a:extLst>
              <a:ext uri="{FF2B5EF4-FFF2-40B4-BE49-F238E27FC236}">
                <a16:creationId xmlns:a16="http://schemas.microsoft.com/office/drawing/2014/main" id="{F6F15700-B7D7-4AFB-970D-1869A4831AAD}"/>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SG" sz="4000" b="0" i="0" u="none" strike="noStrike" kern="0" cap="none" spc="0" normalizeH="0" baseline="0" noProof="0" dirty="0">
                <a:ln>
                  <a:noFill/>
                </a:ln>
                <a:solidFill>
                  <a:srgbClr val="0091EA"/>
                </a:solidFill>
                <a:effectLst/>
                <a:uLnTx/>
                <a:uFillTx/>
                <a:latin typeface="Roboto Slab"/>
                <a:ea typeface="Roboto Slab"/>
                <a:cs typeface="Roboto Slab"/>
                <a:sym typeface="Roboto Slab"/>
              </a:rPr>
              <a:t>Binar.ai</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pic>
        <p:nvPicPr>
          <p:cNvPr id="5" name="Picture 4" descr="A picture containing background pattern&#10;&#10;Description automatically generated">
            <a:extLst>
              <a:ext uri="{FF2B5EF4-FFF2-40B4-BE49-F238E27FC236}">
                <a16:creationId xmlns:a16="http://schemas.microsoft.com/office/drawing/2014/main" id="{F98F57C3-02A9-028A-8B13-6F1F5690493F}"/>
              </a:ext>
            </a:extLst>
          </p:cNvPr>
          <p:cNvPicPr>
            <a:picLocks noChangeAspect="1"/>
          </p:cNvPicPr>
          <p:nvPr/>
        </p:nvPicPr>
        <p:blipFill rotWithShape="1">
          <a:blip r:embed="rId3">
            <a:extLst>
              <a:ext uri="{28A0092B-C50C-407E-A947-70E740481C1C}">
                <a14:useLocalDpi xmlns:a14="http://schemas.microsoft.com/office/drawing/2010/main" val="0"/>
              </a:ext>
            </a:extLst>
          </a:blip>
          <a:srcRect l="31053" t="28813" r="31454" b="40665"/>
          <a:stretch/>
        </p:blipFill>
        <p:spPr>
          <a:xfrm>
            <a:off x="5424443" y="1090077"/>
            <a:ext cx="1342882" cy="109320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40"/>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5</a:t>
            </a:fld>
            <a:endParaRPr kern="0">
              <a:solidFill>
                <a:srgbClr val="0091EA"/>
              </a:solidFill>
            </a:endParaRPr>
          </a:p>
        </p:txBody>
      </p:sp>
      <p:sp>
        <p:nvSpPr>
          <p:cNvPr id="469" name="Google Shape;469;p40"/>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000000"/>
              </a:solidFill>
              <a:latin typeface="Calibri"/>
              <a:ea typeface="Calibri"/>
              <a:cs typeface="Calibri"/>
              <a:sym typeface="Calibri"/>
            </a:endParaRPr>
          </a:p>
        </p:txBody>
      </p:sp>
      <p:sp>
        <p:nvSpPr>
          <p:cNvPr id="470" name="Google Shape;470;p40"/>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FFFFFF"/>
              </a:solidFill>
              <a:latin typeface="Calibri"/>
              <a:ea typeface="Calibri"/>
              <a:cs typeface="Calibri"/>
              <a:sym typeface="Calibri"/>
            </a:endParaRPr>
          </a:p>
        </p:txBody>
      </p:sp>
      <p:grpSp>
        <p:nvGrpSpPr>
          <p:cNvPr id="471" name="Google Shape;471;p40"/>
          <p:cNvGrpSpPr/>
          <p:nvPr/>
        </p:nvGrpSpPr>
        <p:grpSpPr>
          <a:xfrm>
            <a:off x="2381785" y="2271201"/>
            <a:ext cx="631200" cy="631200"/>
            <a:chOff x="1786339" y="1703401"/>
            <a:chExt cx="473400" cy="473400"/>
          </a:xfrm>
        </p:grpSpPr>
        <p:sp>
          <p:nvSpPr>
            <p:cNvPr id="472" name="Google Shape;472;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3" name="Google Shape;473;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07D8B"/>
                  </a:solidFill>
                  <a:latin typeface="Source Sans Pro"/>
                  <a:ea typeface="Source Sans Pro"/>
                  <a:cs typeface="Source Sans Pro"/>
                  <a:sym typeface="Source Sans Pro"/>
                </a:rPr>
                <a:t>1</a:t>
              </a:r>
              <a:endParaRPr sz="800" kern="0">
                <a:solidFill>
                  <a:srgbClr val="607D8B"/>
                </a:solidFill>
                <a:latin typeface="Source Sans Pro"/>
                <a:ea typeface="Source Sans Pro"/>
                <a:cs typeface="Source Sans Pro"/>
                <a:sym typeface="Source Sans Pro"/>
              </a:endParaRPr>
            </a:p>
          </p:txBody>
        </p:sp>
      </p:grpSp>
      <p:grpSp>
        <p:nvGrpSpPr>
          <p:cNvPr id="474" name="Google Shape;474;p40"/>
          <p:cNvGrpSpPr/>
          <p:nvPr/>
        </p:nvGrpSpPr>
        <p:grpSpPr>
          <a:xfrm>
            <a:off x="5085885" y="2271201"/>
            <a:ext cx="631200" cy="631200"/>
            <a:chOff x="3814414" y="1703401"/>
            <a:chExt cx="473400" cy="473400"/>
          </a:xfrm>
        </p:grpSpPr>
        <p:sp>
          <p:nvSpPr>
            <p:cNvPr id="475" name="Google Shape;475;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6" name="Google Shape;476;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07D8B"/>
                  </a:solidFill>
                  <a:latin typeface="Source Sans Pro"/>
                  <a:ea typeface="Source Sans Pro"/>
                  <a:cs typeface="Source Sans Pro"/>
                  <a:sym typeface="Source Sans Pro"/>
                </a:rPr>
                <a:t>3</a:t>
              </a:r>
              <a:endParaRPr sz="800" kern="0">
                <a:solidFill>
                  <a:srgbClr val="607D8B"/>
                </a:solidFill>
                <a:latin typeface="Source Sans Pro"/>
                <a:ea typeface="Source Sans Pro"/>
                <a:cs typeface="Source Sans Pro"/>
                <a:sym typeface="Source Sans Pro"/>
              </a:endParaRPr>
            </a:p>
          </p:txBody>
        </p:sp>
      </p:grpSp>
      <p:grpSp>
        <p:nvGrpSpPr>
          <p:cNvPr id="477" name="Google Shape;477;p40"/>
          <p:cNvGrpSpPr/>
          <p:nvPr/>
        </p:nvGrpSpPr>
        <p:grpSpPr>
          <a:xfrm>
            <a:off x="7789985" y="2271201"/>
            <a:ext cx="631200" cy="631200"/>
            <a:chOff x="5842489" y="1703401"/>
            <a:chExt cx="473400" cy="473400"/>
          </a:xfrm>
        </p:grpSpPr>
        <p:sp>
          <p:nvSpPr>
            <p:cNvPr id="478" name="Google Shape;478;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07D8B"/>
                  </a:solidFill>
                  <a:latin typeface="Source Sans Pro"/>
                  <a:ea typeface="Source Sans Pro"/>
                  <a:cs typeface="Source Sans Pro"/>
                  <a:sym typeface="Source Sans Pro"/>
                </a:rPr>
                <a:t>5</a:t>
              </a:r>
              <a:endParaRPr sz="800" kern="0">
                <a:solidFill>
                  <a:srgbClr val="607D8B"/>
                </a:solidFill>
                <a:latin typeface="Source Sans Pro"/>
                <a:ea typeface="Source Sans Pro"/>
                <a:cs typeface="Source Sans Pro"/>
                <a:sym typeface="Source Sans Pro"/>
              </a:endParaRPr>
            </a:p>
          </p:txBody>
        </p:sp>
      </p:grpSp>
      <p:grpSp>
        <p:nvGrpSpPr>
          <p:cNvPr id="480" name="Google Shape;480;p40"/>
          <p:cNvGrpSpPr/>
          <p:nvPr/>
        </p:nvGrpSpPr>
        <p:grpSpPr>
          <a:xfrm>
            <a:off x="9174419" y="4768400"/>
            <a:ext cx="631200" cy="631200"/>
            <a:chOff x="6880814" y="3576300"/>
            <a:chExt cx="473400" cy="473400"/>
          </a:xfrm>
        </p:grpSpPr>
        <p:sp>
          <p:nvSpPr>
            <p:cNvPr id="481" name="Google Shape;481;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2" name="Google Shape;482;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07D8B"/>
                  </a:solidFill>
                  <a:latin typeface="Source Sans Pro"/>
                  <a:ea typeface="Source Sans Pro"/>
                  <a:cs typeface="Source Sans Pro"/>
                  <a:sym typeface="Source Sans Pro"/>
                </a:rPr>
                <a:t>6</a:t>
              </a:r>
              <a:endParaRPr sz="800" kern="0">
                <a:solidFill>
                  <a:srgbClr val="607D8B"/>
                </a:solidFill>
                <a:latin typeface="Source Sans Pro"/>
                <a:ea typeface="Source Sans Pro"/>
                <a:cs typeface="Source Sans Pro"/>
                <a:sym typeface="Source Sans Pro"/>
              </a:endParaRPr>
            </a:p>
          </p:txBody>
        </p:sp>
      </p:grpSp>
      <p:grpSp>
        <p:nvGrpSpPr>
          <p:cNvPr id="483" name="Google Shape;483;p40"/>
          <p:cNvGrpSpPr/>
          <p:nvPr/>
        </p:nvGrpSpPr>
        <p:grpSpPr>
          <a:xfrm>
            <a:off x="6470319" y="4768400"/>
            <a:ext cx="631200" cy="631200"/>
            <a:chOff x="4852739" y="3576300"/>
            <a:chExt cx="473400" cy="473400"/>
          </a:xfrm>
        </p:grpSpPr>
        <p:sp>
          <p:nvSpPr>
            <p:cNvPr id="484" name="Google Shape;484;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07D8B"/>
                  </a:solidFill>
                  <a:latin typeface="Source Sans Pro"/>
                  <a:ea typeface="Source Sans Pro"/>
                  <a:cs typeface="Source Sans Pro"/>
                  <a:sym typeface="Source Sans Pro"/>
                </a:rPr>
                <a:t>4</a:t>
              </a:r>
              <a:endParaRPr sz="800" kern="0">
                <a:solidFill>
                  <a:srgbClr val="607D8B"/>
                </a:solidFill>
                <a:latin typeface="Source Sans Pro"/>
                <a:ea typeface="Source Sans Pro"/>
                <a:cs typeface="Source Sans Pro"/>
                <a:sym typeface="Source Sans Pro"/>
              </a:endParaRPr>
            </a:p>
          </p:txBody>
        </p:sp>
      </p:grpSp>
      <p:grpSp>
        <p:nvGrpSpPr>
          <p:cNvPr id="486" name="Google Shape;486;p40"/>
          <p:cNvGrpSpPr/>
          <p:nvPr/>
        </p:nvGrpSpPr>
        <p:grpSpPr>
          <a:xfrm>
            <a:off x="3766219" y="4768400"/>
            <a:ext cx="631200" cy="631200"/>
            <a:chOff x="2824664" y="3576300"/>
            <a:chExt cx="473400" cy="473400"/>
          </a:xfrm>
        </p:grpSpPr>
        <p:sp>
          <p:nvSpPr>
            <p:cNvPr id="487" name="Google Shape;487;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07D8B"/>
                  </a:solidFill>
                  <a:latin typeface="Source Sans Pro"/>
                  <a:ea typeface="Source Sans Pro"/>
                  <a:cs typeface="Source Sans Pro"/>
                  <a:sym typeface="Source Sans Pro"/>
                </a:rPr>
                <a:t>2</a:t>
              </a:r>
              <a:endParaRPr sz="800" kern="0">
                <a:solidFill>
                  <a:srgbClr val="607D8B"/>
                </a:solidFill>
                <a:latin typeface="Source Sans Pro"/>
                <a:ea typeface="Source Sans Pro"/>
                <a:cs typeface="Source Sans Pro"/>
                <a:sym typeface="Source Sans Pro"/>
              </a:endParaRPr>
            </a:p>
          </p:txBody>
        </p:sp>
      </p:grpSp>
      <p:sp>
        <p:nvSpPr>
          <p:cNvPr id="489" name="Google Shape;489;p40"/>
          <p:cNvSpPr txBox="1"/>
          <p:nvPr/>
        </p:nvSpPr>
        <p:spPr>
          <a:xfrm>
            <a:off x="1839800" y="1541467"/>
            <a:ext cx="1715200" cy="711200"/>
          </a:xfrm>
          <a:prstGeom prst="rect">
            <a:avLst/>
          </a:prstGeom>
          <a:noFill/>
          <a:ln>
            <a:noFill/>
          </a:ln>
        </p:spPr>
        <p:txBody>
          <a:bodyPr spcFirstLastPara="1" wrap="square" lIns="0" tIns="0" rIns="0" bIns="0" anchor="b" anchorCtr="0">
            <a:noAutofit/>
          </a:bodyPr>
          <a:lstStyle/>
          <a:p>
            <a:pPr algn="ctr" defTabSz="1219170">
              <a:buClr>
                <a:srgbClr val="000000"/>
              </a:buClr>
            </a:pPr>
            <a:r>
              <a:rPr lang="en" sz="1200" kern="0" dirty="0">
                <a:solidFill>
                  <a:srgbClr val="607D8B"/>
                </a:solidFill>
                <a:latin typeface="Source Sans Pro"/>
                <a:ea typeface="Source Sans Pro"/>
                <a:cs typeface="Source Sans Pro"/>
                <a:sym typeface="Source Sans Pro"/>
              </a:rPr>
              <a:t>Ideation</a:t>
            </a:r>
            <a:endParaRPr sz="1200" kern="0" dirty="0">
              <a:solidFill>
                <a:srgbClr val="607D8B"/>
              </a:solidFill>
              <a:latin typeface="Source Sans Pro"/>
              <a:ea typeface="Source Sans Pro"/>
              <a:cs typeface="Source Sans Pro"/>
              <a:sym typeface="Source Sans Pro"/>
            </a:endParaRPr>
          </a:p>
        </p:txBody>
      </p:sp>
      <p:sp>
        <p:nvSpPr>
          <p:cNvPr id="490" name="Google Shape;490;p40"/>
          <p:cNvSpPr txBox="1"/>
          <p:nvPr/>
        </p:nvSpPr>
        <p:spPr>
          <a:xfrm>
            <a:off x="4502940" y="1541467"/>
            <a:ext cx="1715200" cy="711200"/>
          </a:xfrm>
          <a:prstGeom prst="rect">
            <a:avLst/>
          </a:prstGeom>
          <a:noFill/>
          <a:ln>
            <a:noFill/>
          </a:ln>
        </p:spPr>
        <p:txBody>
          <a:bodyPr spcFirstLastPara="1" wrap="square" lIns="0" tIns="0" rIns="0" bIns="0" anchor="b" anchorCtr="0">
            <a:noAutofit/>
          </a:bodyPr>
          <a:lstStyle/>
          <a:p>
            <a:pPr algn="ctr" defTabSz="1219170">
              <a:buClr>
                <a:srgbClr val="000000"/>
              </a:buClr>
            </a:pPr>
            <a:r>
              <a:rPr lang="en" sz="1200" kern="0" dirty="0">
                <a:solidFill>
                  <a:srgbClr val="607D8B"/>
                </a:solidFill>
                <a:latin typeface="Source Sans Pro"/>
                <a:ea typeface="Source Sans Pro"/>
                <a:cs typeface="Source Sans Pro"/>
                <a:sym typeface="Source Sans Pro"/>
              </a:rPr>
              <a:t>Model Implementation (CNN)</a:t>
            </a:r>
            <a:endParaRPr sz="1200" kern="0" dirty="0">
              <a:solidFill>
                <a:srgbClr val="607D8B"/>
              </a:solidFill>
              <a:latin typeface="Source Sans Pro"/>
              <a:ea typeface="Source Sans Pro"/>
              <a:cs typeface="Source Sans Pro"/>
              <a:sym typeface="Source Sans Pro"/>
            </a:endParaRPr>
          </a:p>
        </p:txBody>
      </p:sp>
      <p:sp>
        <p:nvSpPr>
          <p:cNvPr id="491" name="Google Shape;491;p40"/>
          <p:cNvSpPr txBox="1"/>
          <p:nvPr/>
        </p:nvSpPr>
        <p:spPr>
          <a:xfrm>
            <a:off x="7248013" y="1541467"/>
            <a:ext cx="1715200" cy="711200"/>
          </a:xfrm>
          <a:prstGeom prst="rect">
            <a:avLst/>
          </a:prstGeom>
          <a:noFill/>
          <a:ln>
            <a:noFill/>
          </a:ln>
        </p:spPr>
        <p:txBody>
          <a:bodyPr spcFirstLastPara="1" wrap="square" lIns="0" tIns="0" rIns="0" bIns="0" anchor="b" anchorCtr="0">
            <a:noAutofit/>
          </a:bodyPr>
          <a:lstStyle/>
          <a:p>
            <a:pPr algn="ctr" defTabSz="1219170">
              <a:buClr>
                <a:srgbClr val="000000"/>
              </a:buClr>
            </a:pPr>
            <a:r>
              <a:rPr lang="en-SG" sz="1200" kern="0" dirty="0">
                <a:solidFill>
                  <a:srgbClr val="607D8B"/>
                </a:solidFill>
                <a:latin typeface="Source Sans Pro"/>
                <a:ea typeface="Source Sans Pro"/>
                <a:cs typeface="Source Sans Pro"/>
                <a:sym typeface="Source Sans Pro"/>
              </a:rPr>
              <a:t>Custom Image Tests</a:t>
            </a:r>
            <a:endParaRPr sz="1200" kern="0" dirty="0">
              <a:solidFill>
                <a:srgbClr val="607D8B"/>
              </a:solidFill>
              <a:latin typeface="Source Sans Pro"/>
              <a:ea typeface="Source Sans Pro"/>
              <a:cs typeface="Source Sans Pro"/>
              <a:sym typeface="Source Sans Pro"/>
            </a:endParaRPr>
          </a:p>
        </p:txBody>
      </p:sp>
      <p:sp>
        <p:nvSpPr>
          <p:cNvPr id="492" name="Google Shape;492;p40"/>
          <p:cNvSpPr txBox="1"/>
          <p:nvPr/>
        </p:nvSpPr>
        <p:spPr>
          <a:xfrm>
            <a:off x="3224233" y="5418133"/>
            <a:ext cx="1715200" cy="711200"/>
          </a:xfrm>
          <a:prstGeom prst="rect">
            <a:avLst/>
          </a:prstGeom>
          <a:noFill/>
          <a:ln>
            <a:noFill/>
          </a:ln>
        </p:spPr>
        <p:txBody>
          <a:bodyPr spcFirstLastPara="1" wrap="square" lIns="0" tIns="0" rIns="0" bIns="0" anchor="t" anchorCtr="0">
            <a:noAutofit/>
          </a:bodyPr>
          <a:lstStyle/>
          <a:p>
            <a:pPr algn="ctr" defTabSz="1219170">
              <a:buClr>
                <a:srgbClr val="000000"/>
              </a:buClr>
            </a:pPr>
            <a:r>
              <a:rPr lang="en" sz="1200" kern="0" dirty="0">
                <a:solidFill>
                  <a:srgbClr val="607D8B"/>
                </a:solidFill>
                <a:latin typeface="Source Sans Pro"/>
                <a:ea typeface="Source Sans Pro"/>
                <a:cs typeface="Source Sans Pro"/>
                <a:sym typeface="Source Sans Pro"/>
              </a:rPr>
              <a:t>Dataset Curation</a:t>
            </a:r>
            <a:endParaRPr sz="1200" kern="0" dirty="0">
              <a:solidFill>
                <a:srgbClr val="607D8B"/>
              </a:solidFill>
              <a:latin typeface="Source Sans Pro"/>
              <a:ea typeface="Source Sans Pro"/>
              <a:cs typeface="Source Sans Pro"/>
              <a:sym typeface="Source Sans Pro"/>
            </a:endParaRPr>
          </a:p>
        </p:txBody>
      </p:sp>
      <p:sp>
        <p:nvSpPr>
          <p:cNvPr id="493" name="Google Shape;493;p40"/>
          <p:cNvSpPr txBox="1"/>
          <p:nvPr/>
        </p:nvSpPr>
        <p:spPr>
          <a:xfrm>
            <a:off x="5928340" y="5418133"/>
            <a:ext cx="1715200" cy="711200"/>
          </a:xfrm>
          <a:prstGeom prst="rect">
            <a:avLst/>
          </a:prstGeom>
          <a:noFill/>
          <a:ln>
            <a:noFill/>
          </a:ln>
        </p:spPr>
        <p:txBody>
          <a:bodyPr spcFirstLastPara="1" wrap="square" lIns="0" tIns="0" rIns="0" bIns="0" anchor="t" anchorCtr="0">
            <a:noAutofit/>
          </a:bodyPr>
          <a:lstStyle/>
          <a:p>
            <a:pPr algn="ctr" defTabSz="1219170">
              <a:buClr>
                <a:srgbClr val="000000"/>
              </a:buClr>
            </a:pPr>
            <a:r>
              <a:rPr lang="en" sz="1200" kern="0" dirty="0">
                <a:solidFill>
                  <a:srgbClr val="607D8B"/>
                </a:solidFill>
                <a:latin typeface="Source Sans Pro"/>
                <a:ea typeface="Source Sans Pro"/>
                <a:cs typeface="Source Sans Pro"/>
                <a:sym typeface="Source Sans Pro"/>
              </a:rPr>
              <a:t>Model Evaluation</a:t>
            </a:r>
            <a:endParaRPr sz="1200" kern="0" dirty="0">
              <a:solidFill>
                <a:srgbClr val="607D8B"/>
              </a:solidFill>
              <a:latin typeface="Source Sans Pro"/>
              <a:ea typeface="Source Sans Pro"/>
              <a:cs typeface="Source Sans Pro"/>
              <a:sym typeface="Source Sans Pro"/>
            </a:endParaRPr>
          </a:p>
        </p:txBody>
      </p:sp>
      <p:sp>
        <p:nvSpPr>
          <p:cNvPr id="494" name="Google Shape;494;p40"/>
          <p:cNvSpPr txBox="1"/>
          <p:nvPr/>
        </p:nvSpPr>
        <p:spPr>
          <a:xfrm>
            <a:off x="8632447" y="5418133"/>
            <a:ext cx="1715200" cy="711200"/>
          </a:xfrm>
          <a:prstGeom prst="rect">
            <a:avLst/>
          </a:prstGeom>
          <a:noFill/>
          <a:ln>
            <a:noFill/>
          </a:ln>
        </p:spPr>
        <p:txBody>
          <a:bodyPr spcFirstLastPara="1" wrap="square" lIns="0" tIns="0" rIns="0" bIns="0" anchor="t" anchorCtr="0">
            <a:noAutofit/>
          </a:bodyPr>
          <a:lstStyle/>
          <a:p>
            <a:pPr algn="ctr" defTabSz="1219170">
              <a:buClr>
                <a:srgbClr val="000000"/>
              </a:buClr>
            </a:pPr>
            <a:r>
              <a:rPr lang="en" sz="1200" kern="0" dirty="0">
                <a:solidFill>
                  <a:srgbClr val="607D8B"/>
                </a:solidFill>
                <a:latin typeface="Source Sans Pro"/>
                <a:ea typeface="Source Sans Pro"/>
                <a:cs typeface="Source Sans Pro"/>
                <a:sym typeface="Source Sans Pro"/>
              </a:rPr>
              <a:t>Experimentations &amp; Tweaking</a:t>
            </a:r>
            <a:endParaRPr sz="1200" kern="0" dirty="0">
              <a:solidFill>
                <a:srgbClr val="607D8B"/>
              </a:solidFill>
              <a:latin typeface="Source Sans Pro"/>
              <a:ea typeface="Source Sans Pro"/>
              <a:cs typeface="Source Sans Pro"/>
              <a:sym typeface="Source Sans Pro"/>
            </a:endParaRPr>
          </a:p>
        </p:txBody>
      </p:sp>
      <p:sp>
        <p:nvSpPr>
          <p:cNvPr id="4" name="Google Shape;110;p17">
            <a:extLst>
              <a:ext uri="{FF2B5EF4-FFF2-40B4-BE49-F238E27FC236}">
                <a16:creationId xmlns:a16="http://schemas.microsoft.com/office/drawing/2014/main" id="{E8E44248-0CB3-F784-165D-16AEE03E52A3}"/>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lang="en-SG" sz="4000" kern="0" dirty="0">
                <a:solidFill>
                  <a:srgbClr val="0091EA"/>
                </a:solidFill>
              </a:rPr>
              <a:t>Overview</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061367" y="2339725"/>
            <a:ext cx="7776800" cy="1546400"/>
          </a:xfrm>
          <a:prstGeom prst="rect">
            <a:avLst/>
          </a:prstGeom>
        </p:spPr>
        <p:txBody>
          <a:bodyPr spcFirstLastPara="1" wrap="square" lIns="121900" tIns="121900" rIns="121900" bIns="121900" anchor="b" anchorCtr="0">
            <a:noAutofit/>
          </a:bodyPr>
          <a:lstStyle/>
          <a:p>
            <a:r>
              <a:rPr lang="en" sz="8000" dirty="0">
                <a:solidFill>
                  <a:schemeClr val="accent4"/>
                </a:solidFill>
              </a:rPr>
              <a:t>1.</a:t>
            </a:r>
            <a:endParaRPr lang="en-US" sz="8000" dirty="0">
              <a:solidFill>
                <a:schemeClr val="accent4"/>
              </a:solidFill>
            </a:endParaRPr>
          </a:p>
          <a:p>
            <a:r>
              <a:rPr lang="en-US" dirty="0"/>
              <a:t>Dataset Curation</a:t>
            </a:r>
          </a:p>
        </p:txBody>
      </p:sp>
      <p:sp>
        <p:nvSpPr>
          <p:cNvPr id="99" name="Google Shape;99;p15"/>
          <p:cNvSpPr txBox="1">
            <a:spLocks noGrp="1"/>
          </p:cNvSpPr>
          <p:nvPr>
            <p:ph type="sldNum" idx="4294967295"/>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6</a:t>
            </a:fld>
            <a:endParaRPr kern="0">
              <a:solidFill>
                <a:srgbClr val="0091EA"/>
              </a:solidFil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7"/>
          <p:cNvSpPr txBox="1">
            <a:spLocks noGrp="1"/>
          </p:cNvSpPr>
          <p:nvPr>
            <p:ph type="body" idx="1"/>
          </p:nvPr>
        </p:nvSpPr>
        <p:spPr>
          <a:xfrm>
            <a:off x="1048200" y="1682267"/>
            <a:ext cx="10095600" cy="4764800"/>
          </a:xfrm>
          <a:prstGeom prst="rect">
            <a:avLst/>
          </a:prstGeom>
        </p:spPr>
        <p:txBody>
          <a:bodyPr spcFirstLastPara="1" wrap="square" lIns="121900" tIns="121900" rIns="121900" bIns="121900" anchor="t" anchorCtr="0">
            <a:noAutofit/>
          </a:bodyPr>
          <a:lstStyle/>
          <a:p>
            <a:pPr marL="101598" indent="0">
              <a:buNone/>
            </a:pPr>
            <a:r>
              <a:rPr lang="en-US" dirty="0"/>
              <a:t>Why curate our own data…</a:t>
            </a:r>
          </a:p>
          <a:p>
            <a:endParaRPr lang="en" dirty="0"/>
          </a:p>
          <a:p>
            <a:r>
              <a:rPr lang="en-US" dirty="0"/>
              <a:t>No publicly available dataset</a:t>
            </a:r>
          </a:p>
          <a:p>
            <a:r>
              <a:rPr lang="en" dirty="0"/>
              <a:t>Time-consuming</a:t>
            </a:r>
            <a:endParaRPr dirty="0"/>
          </a:p>
          <a:p>
            <a:pPr>
              <a:spcBef>
                <a:spcPts val="0"/>
              </a:spcBef>
            </a:pPr>
            <a:r>
              <a:rPr lang="en" dirty="0"/>
              <a:t>Handwriting is a unique characteristic</a:t>
            </a:r>
            <a:endParaRPr dirty="0"/>
          </a:p>
        </p:txBody>
      </p:sp>
      <p:sp>
        <p:nvSpPr>
          <p:cNvPr id="112" name="Google Shape;112;p17"/>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7</a:t>
            </a:fld>
            <a:endParaRPr kern="0">
              <a:solidFill>
                <a:srgbClr val="0091EA"/>
              </a:solidFill>
            </a:endParaRPr>
          </a:p>
        </p:txBody>
      </p:sp>
      <p:sp>
        <p:nvSpPr>
          <p:cNvPr id="4" name="Google Shape;110;p17">
            <a:extLst>
              <a:ext uri="{FF2B5EF4-FFF2-40B4-BE49-F238E27FC236}">
                <a16:creationId xmlns:a16="http://schemas.microsoft.com/office/drawing/2014/main" id="{532F617E-3989-C0B0-BDE1-A3294085BBF6}"/>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lang="en-SG" sz="4000" kern="0" dirty="0">
                <a:solidFill>
                  <a:srgbClr val="0091EA"/>
                </a:solidFill>
              </a:rPr>
              <a:t>Dataset Curation</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4" name="Google Shape;134;p19"/>
          <p:cNvSpPr txBox="1">
            <a:spLocks noGrp="1"/>
          </p:cNvSpPr>
          <p:nvPr>
            <p:ph type="body" idx="2"/>
          </p:nvPr>
        </p:nvSpPr>
        <p:spPr>
          <a:xfrm>
            <a:off x="6096000" y="1507994"/>
            <a:ext cx="4900400" cy="4967600"/>
          </a:xfrm>
          <a:prstGeom prst="rect">
            <a:avLst/>
          </a:prstGeom>
        </p:spPr>
        <p:txBody>
          <a:bodyPr spcFirstLastPara="1" wrap="square" lIns="121900" tIns="121900" rIns="121900" bIns="121900" anchor="t" anchorCtr="0">
            <a:noAutofit/>
          </a:bodyPr>
          <a:lstStyle/>
          <a:p>
            <a:pPr marL="0" indent="0">
              <a:buNone/>
            </a:pPr>
            <a:r>
              <a:rPr lang="en-SG" b="1" dirty="0"/>
              <a:t>MNIST Database</a:t>
            </a:r>
            <a:endParaRPr b="1" dirty="0"/>
          </a:p>
          <a:p>
            <a:pPr marL="0" indent="0">
              <a:buNone/>
            </a:pPr>
            <a:r>
              <a:rPr lang="en" sz="1800" dirty="0"/>
              <a:t>The MNIST (</a:t>
            </a:r>
            <a:r>
              <a:rPr lang="en-US" sz="1800" b="0" i="1" dirty="0">
                <a:solidFill>
                  <a:srgbClr val="202122"/>
                </a:solidFill>
                <a:effectLst/>
                <a:latin typeface="Arial" panose="020B0604020202020204" pitchFamily="34" charset="0"/>
              </a:rPr>
              <a:t>Modified </a:t>
            </a:r>
            <a:r>
              <a:rPr lang="en-US" sz="1800" b="0" i="1" u="none" strike="noStrike" dirty="0">
                <a:solidFill>
                  <a:schemeClr val="tx1"/>
                </a:solidFill>
                <a:effectLst/>
                <a:latin typeface="Arial" panose="020B0604020202020204" pitchFamily="34" charset="0"/>
              </a:rPr>
              <a:t>National Institute of Standards and Technology</a:t>
            </a:r>
            <a:r>
              <a:rPr lang="en-US" sz="1800" b="0" i="1" dirty="0">
                <a:solidFill>
                  <a:schemeClr val="tx1"/>
                </a:solidFill>
                <a:effectLst/>
                <a:latin typeface="Arial" panose="020B0604020202020204" pitchFamily="34" charset="0"/>
              </a:rPr>
              <a:t> </a:t>
            </a:r>
            <a:r>
              <a:rPr lang="en-US" sz="1800" b="0" i="1" dirty="0">
                <a:solidFill>
                  <a:srgbClr val="202122"/>
                </a:solidFill>
                <a:effectLst/>
                <a:latin typeface="Arial" panose="020B0604020202020204" pitchFamily="34" charset="0"/>
              </a:rPr>
              <a:t>database) </a:t>
            </a:r>
            <a:r>
              <a:rPr lang="en-US" sz="1800" b="0" dirty="0">
                <a:solidFill>
                  <a:srgbClr val="202122"/>
                </a:solidFill>
                <a:effectLst/>
                <a:latin typeface="Arial" panose="020B0604020202020204" pitchFamily="34" charset="0"/>
              </a:rPr>
              <a:t>is a large database commonly used for training image processing systems. From the original </a:t>
            </a:r>
            <a:r>
              <a:rPr lang="en" sz="1800" dirty="0"/>
              <a:t>NIST </a:t>
            </a:r>
            <a:r>
              <a:rPr lang="en-US" sz="1800" b="0" dirty="0">
                <a:solidFill>
                  <a:srgbClr val="202122"/>
                </a:solidFill>
                <a:effectLst/>
                <a:latin typeface="Arial" panose="020B0604020202020204" pitchFamily="34" charset="0"/>
              </a:rPr>
              <a:t>database, the images were normalized and centered </a:t>
            </a:r>
            <a:r>
              <a:rPr lang="en-US" sz="1800" dirty="0">
                <a:solidFill>
                  <a:srgbClr val="202122"/>
                </a:solidFill>
                <a:latin typeface="Arial" panose="020B0604020202020204" pitchFamily="34" charset="0"/>
              </a:rPr>
              <a:t>onto a 28x28 pixel box.</a:t>
            </a:r>
            <a:endParaRPr lang="en-US" sz="1800" b="0" dirty="0">
              <a:solidFill>
                <a:srgbClr val="202122"/>
              </a:solidFill>
              <a:effectLst/>
              <a:latin typeface="Arial" panose="020B0604020202020204" pitchFamily="34" charset="0"/>
            </a:endParaRPr>
          </a:p>
        </p:txBody>
      </p:sp>
      <p:sp>
        <p:nvSpPr>
          <p:cNvPr id="135" name="Google Shape;135;p19"/>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8</a:t>
            </a:fld>
            <a:endParaRPr kern="0">
              <a:solidFill>
                <a:srgbClr val="0091EA"/>
              </a:solidFill>
            </a:endParaRPr>
          </a:p>
        </p:txBody>
      </p:sp>
      <p:sp>
        <p:nvSpPr>
          <p:cNvPr id="4" name="Google Shape;110;p17">
            <a:extLst>
              <a:ext uri="{FF2B5EF4-FFF2-40B4-BE49-F238E27FC236}">
                <a16:creationId xmlns:a16="http://schemas.microsoft.com/office/drawing/2014/main" id="{6587AA46-B6A4-6EFC-5A45-7DB5F3EE7586}"/>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lang="en-SG" sz="4000" kern="0" dirty="0">
                <a:solidFill>
                  <a:srgbClr val="0091EA"/>
                </a:solidFill>
              </a:rPr>
              <a:t>Dataset Curation</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pic>
        <p:nvPicPr>
          <p:cNvPr id="1026" name="Picture 2" descr="25 Open Datasets for Deep Learning Every Data Scientist Must Work With">
            <a:extLst>
              <a:ext uri="{FF2B5EF4-FFF2-40B4-BE49-F238E27FC236}">
                <a16:creationId xmlns:a16="http://schemas.microsoft.com/office/drawing/2014/main" id="{D6E8C3A6-A7F0-DFCE-4746-A94174BF6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80" r="18943"/>
          <a:stretch/>
        </p:blipFill>
        <p:spPr bwMode="auto">
          <a:xfrm>
            <a:off x="1048055" y="1709737"/>
            <a:ext cx="4021394" cy="3438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1048183" y="1600200"/>
            <a:ext cx="4900400" cy="1828800"/>
          </a:xfrm>
          <a:prstGeom prst="rect">
            <a:avLst/>
          </a:prstGeom>
        </p:spPr>
        <p:txBody>
          <a:bodyPr spcFirstLastPara="1" wrap="square" lIns="121900" tIns="121900" rIns="121900" bIns="121900" anchor="t" anchorCtr="0">
            <a:noAutofit/>
          </a:bodyPr>
          <a:lstStyle/>
          <a:p>
            <a:pPr marL="0" indent="0">
              <a:buNone/>
            </a:pPr>
            <a:r>
              <a:rPr lang="en-US" b="1" dirty="0"/>
              <a:t>Filtering MNIST</a:t>
            </a:r>
          </a:p>
          <a:p>
            <a:pPr marL="0" indent="0">
              <a:buNone/>
            </a:pPr>
            <a:r>
              <a:rPr lang="en" dirty="0"/>
              <a:t>Remove all non-zero &amp; non-one labeled examples.</a:t>
            </a:r>
            <a:endParaRPr dirty="0"/>
          </a:p>
        </p:txBody>
      </p:sp>
      <p:sp>
        <p:nvSpPr>
          <p:cNvPr id="134" name="Google Shape;134;p19"/>
          <p:cNvSpPr txBox="1">
            <a:spLocks noGrp="1"/>
          </p:cNvSpPr>
          <p:nvPr>
            <p:ph type="body" idx="2"/>
          </p:nvPr>
        </p:nvSpPr>
        <p:spPr>
          <a:xfrm>
            <a:off x="6243400" y="1600200"/>
            <a:ext cx="4900400" cy="1828800"/>
          </a:xfrm>
          <a:prstGeom prst="rect">
            <a:avLst/>
          </a:prstGeom>
        </p:spPr>
        <p:txBody>
          <a:bodyPr spcFirstLastPara="1" wrap="square" lIns="121900" tIns="121900" rIns="121900" bIns="121900" anchor="t" anchorCtr="0">
            <a:noAutofit/>
          </a:bodyPr>
          <a:lstStyle/>
          <a:p>
            <a:pPr marL="0" indent="0">
              <a:buNone/>
            </a:pPr>
            <a:r>
              <a:rPr lang="en-SG" b="1" dirty="0"/>
              <a:t>Concatenation</a:t>
            </a:r>
            <a:endParaRPr b="1" dirty="0"/>
          </a:p>
          <a:p>
            <a:pPr marL="0" indent="0">
              <a:buNone/>
            </a:pPr>
            <a:r>
              <a:rPr lang="en" dirty="0"/>
              <a:t>Joining four randomly sampled zeros or ones together.</a:t>
            </a:r>
            <a:endParaRPr dirty="0"/>
          </a:p>
        </p:txBody>
      </p:sp>
      <p:sp>
        <p:nvSpPr>
          <p:cNvPr id="135" name="Google Shape;135;p19"/>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0091EA"/>
                </a:solidFill>
              </a:rPr>
              <a:pPr defTabSz="1219170">
                <a:buClr>
                  <a:srgbClr val="000000"/>
                </a:buClr>
              </a:pPr>
              <a:t>9</a:t>
            </a:fld>
            <a:endParaRPr kern="0">
              <a:solidFill>
                <a:srgbClr val="0091EA"/>
              </a:solidFill>
            </a:endParaRPr>
          </a:p>
        </p:txBody>
      </p:sp>
      <p:sp>
        <p:nvSpPr>
          <p:cNvPr id="4" name="Google Shape;110;p17">
            <a:extLst>
              <a:ext uri="{FF2B5EF4-FFF2-40B4-BE49-F238E27FC236}">
                <a16:creationId xmlns:a16="http://schemas.microsoft.com/office/drawing/2014/main" id="{C978E6EC-1E2D-97D4-8494-1DE6D0EE6906}"/>
              </a:ext>
            </a:extLst>
          </p:cNvPr>
          <p:cNvSpPr txBox="1">
            <a:spLocks/>
          </p:cNvSpPr>
          <p:nvPr/>
        </p:nvSpPr>
        <p:spPr>
          <a:xfrm>
            <a:off x="1048200" y="410827"/>
            <a:ext cx="10095600" cy="9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lang="en-SG" sz="4000" kern="0" dirty="0">
                <a:solidFill>
                  <a:srgbClr val="0091EA"/>
                </a:solidFill>
              </a:rPr>
              <a:t>Dataset Curation</a:t>
            </a:r>
            <a:endParaRPr kumimoji="0" lang="en-US" sz="4000" b="0" i="0" u="none" strike="noStrike" kern="0" cap="none" spc="0" normalizeH="0" baseline="0" noProof="0" dirty="0">
              <a:ln>
                <a:noFill/>
              </a:ln>
              <a:solidFill>
                <a:srgbClr val="0091EA"/>
              </a:solidFill>
              <a:effectLst/>
              <a:uLnTx/>
              <a:uFillTx/>
              <a:latin typeface="Roboto Slab"/>
              <a:ea typeface="Roboto Slab"/>
              <a:cs typeface="Roboto Slab"/>
              <a:sym typeface="Roboto Slab"/>
            </a:endParaRPr>
          </a:p>
        </p:txBody>
      </p:sp>
      <p:pic>
        <p:nvPicPr>
          <p:cNvPr id="8" name="Picture 7">
            <a:extLst>
              <a:ext uri="{FF2B5EF4-FFF2-40B4-BE49-F238E27FC236}">
                <a16:creationId xmlns:a16="http://schemas.microsoft.com/office/drawing/2014/main" id="{A4D3CA48-814A-D6DC-CB89-DCA1F15B49C9}"/>
              </a:ext>
            </a:extLst>
          </p:cNvPr>
          <p:cNvPicPr>
            <a:picLocks noChangeAspect="1"/>
          </p:cNvPicPr>
          <p:nvPr/>
        </p:nvPicPr>
        <p:blipFill>
          <a:blip r:embed="rId3"/>
          <a:stretch>
            <a:fillRect/>
          </a:stretch>
        </p:blipFill>
        <p:spPr>
          <a:xfrm>
            <a:off x="753221" y="3429000"/>
            <a:ext cx="4900401" cy="2425888"/>
          </a:xfrm>
          <a:prstGeom prst="rect">
            <a:avLst/>
          </a:prstGeom>
        </p:spPr>
      </p:pic>
      <p:grpSp>
        <p:nvGrpSpPr>
          <p:cNvPr id="18" name="Group 17">
            <a:extLst>
              <a:ext uri="{FF2B5EF4-FFF2-40B4-BE49-F238E27FC236}">
                <a16:creationId xmlns:a16="http://schemas.microsoft.com/office/drawing/2014/main" id="{31400094-465F-FFF1-0636-E2621D7C381B}"/>
              </a:ext>
            </a:extLst>
          </p:cNvPr>
          <p:cNvGrpSpPr/>
          <p:nvPr/>
        </p:nvGrpSpPr>
        <p:grpSpPr>
          <a:xfrm>
            <a:off x="914399" y="3571569"/>
            <a:ext cx="4718310" cy="2143431"/>
            <a:chOff x="914399" y="3571569"/>
            <a:chExt cx="4718310" cy="2143431"/>
          </a:xfrm>
        </p:grpSpPr>
        <p:pic>
          <p:nvPicPr>
            <p:cNvPr id="10" name="Graphic 9" descr="Close with solid fill">
              <a:extLst>
                <a:ext uri="{FF2B5EF4-FFF2-40B4-BE49-F238E27FC236}">
                  <a16:creationId xmlns:a16="http://schemas.microsoft.com/office/drawing/2014/main" id="{0041B248-2E84-98BA-8CA2-24E1AE711C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6773" y="3571569"/>
              <a:ext cx="914400" cy="914400"/>
            </a:xfrm>
            <a:prstGeom prst="rect">
              <a:avLst/>
            </a:prstGeom>
          </p:spPr>
        </p:pic>
        <p:pic>
          <p:nvPicPr>
            <p:cNvPr id="11" name="Graphic 10" descr="Close with solid fill">
              <a:extLst>
                <a:ext uri="{FF2B5EF4-FFF2-40B4-BE49-F238E27FC236}">
                  <a16:creationId xmlns:a16="http://schemas.microsoft.com/office/drawing/2014/main" id="{ED965820-5AF2-E894-95D8-48EB8BCBEC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2997" y="3571569"/>
              <a:ext cx="914400" cy="914400"/>
            </a:xfrm>
            <a:prstGeom prst="rect">
              <a:avLst/>
            </a:prstGeom>
          </p:spPr>
        </p:pic>
        <p:pic>
          <p:nvPicPr>
            <p:cNvPr id="12" name="Graphic 11" descr="Close with solid fill">
              <a:extLst>
                <a:ext uri="{FF2B5EF4-FFF2-40B4-BE49-F238E27FC236}">
                  <a16:creationId xmlns:a16="http://schemas.microsoft.com/office/drawing/2014/main" id="{13948D71-F0F7-F3CA-8540-B81CAB19E0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18309" y="3571569"/>
              <a:ext cx="914400" cy="914400"/>
            </a:xfrm>
            <a:prstGeom prst="rect">
              <a:avLst/>
            </a:prstGeom>
          </p:spPr>
        </p:pic>
        <p:pic>
          <p:nvPicPr>
            <p:cNvPr id="13" name="Graphic 12" descr="Close with solid fill">
              <a:extLst>
                <a:ext uri="{FF2B5EF4-FFF2-40B4-BE49-F238E27FC236}">
                  <a16:creationId xmlns:a16="http://schemas.microsoft.com/office/drawing/2014/main" id="{F33EB736-79A2-FD28-91CA-F08A9D0F05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399" y="4800600"/>
              <a:ext cx="914400" cy="914400"/>
            </a:xfrm>
            <a:prstGeom prst="rect">
              <a:avLst/>
            </a:prstGeom>
          </p:spPr>
        </p:pic>
        <p:pic>
          <p:nvPicPr>
            <p:cNvPr id="14" name="Graphic 13" descr="Close with solid fill">
              <a:extLst>
                <a:ext uri="{FF2B5EF4-FFF2-40B4-BE49-F238E27FC236}">
                  <a16:creationId xmlns:a16="http://schemas.microsoft.com/office/drawing/2014/main" id="{5E71F5C7-7AC5-CCC3-8366-09375540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8799" y="4800600"/>
              <a:ext cx="914400" cy="914400"/>
            </a:xfrm>
            <a:prstGeom prst="rect">
              <a:avLst/>
            </a:prstGeom>
          </p:spPr>
        </p:pic>
        <p:pic>
          <p:nvPicPr>
            <p:cNvPr id="15" name="Graphic 14" descr="Close with solid fill">
              <a:extLst>
                <a:ext uri="{FF2B5EF4-FFF2-40B4-BE49-F238E27FC236}">
                  <a16:creationId xmlns:a16="http://schemas.microsoft.com/office/drawing/2014/main" id="{DBE47F25-7F63-31C3-B1EA-2CCB62347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6773" y="4800600"/>
              <a:ext cx="914400" cy="914400"/>
            </a:xfrm>
            <a:prstGeom prst="rect">
              <a:avLst/>
            </a:prstGeom>
          </p:spPr>
        </p:pic>
        <p:pic>
          <p:nvPicPr>
            <p:cNvPr id="16" name="Graphic 15" descr="Close with solid fill">
              <a:extLst>
                <a:ext uri="{FF2B5EF4-FFF2-40B4-BE49-F238E27FC236}">
                  <a16:creationId xmlns:a16="http://schemas.microsoft.com/office/drawing/2014/main" id="{29501BE3-CB51-E2F5-E070-280D3496EF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1173" y="4800600"/>
              <a:ext cx="914400" cy="914400"/>
            </a:xfrm>
            <a:prstGeom prst="rect">
              <a:avLst/>
            </a:prstGeom>
          </p:spPr>
        </p:pic>
        <p:pic>
          <p:nvPicPr>
            <p:cNvPr id="17" name="Graphic 16" descr="Close with solid fill">
              <a:extLst>
                <a:ext uri="{FF2B5EF4-FFF2-40B4-BE49-F238E27FC236}">
                  <a16:creationId xmlns:a16="http://schemas.microsoft.com/office/drawing/2014/main" id="{B2420F64-E0B0-5E8E-318C-CACB4C0331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7225" y="4800600"/>
              <a:ext cx="914400" cy="914400"/>
            </a:xfrm>
            <a:prstGeom prst="rect">
              <a:avLst/>
            </a:prstGeom>
          </p:spPr>
        </p:pic>
      </p:grpSp>
      <p:pic>
        <p:nvPicPr>
          <p:cNvPr id="20" name="Picture 19">
            <a:extLst>
              <a:ext uri="{FF2B5EF4-FFF2-40B4-BE49-F238E27FC236}">
                <a16:creationId xmlns:a16="http://schemas.microsoft.com/office/drawing/2014/main" id="{1A24771A-810E-35C4-36DF-8C56A9BF67C4}"/>
              </a:ext>
            </a:extLst>
          </p:cNvPr>
          <p:cNvPicPr>
            <a:picLocks noChangeAspect="1"/>
          </p:cNvPicPr>
          <p:nvPr/>
        </p:nvPicPr>
        <p:blipFill>
          <a:blip r:embed="rId6"/>
          <a:stretch>
            <a:fillRect/>
          </a:stretch>
        </p:blipFill>
        <p:spPr>
          <a:xfrm>
            <a:off x="6096000" y="4105122"/>
            <a:ext cx="2632117" cy="1390956"/>
          </a:xfrm>
          <a:prstGeom prst="rect">
            <a:avLst/>
          </a:prstGeom>
        </p:spPr>
      </p:pic>
      <p:pic>
        <p:nvPicPr>
          <p:cNvPr id="22" name="Picture 21">
            <a:extLst>
              <a:ext uri="{FF2B5EF4-FFF2-40B4-BE49-F238E27FC236}">
                <a16:creationId xmlns:a16="http://schemas.microsoft.com/office/drawing/2014/main" id="{2AC7B77E-D2FB-C547-C0E6-D0603FEFEE52}"/>
              </a:ext>
            </a:extLst>
          </p:cNvPr>
          <p:cNvPicPr>
            <a:picLocks noChangeAspect="1"/>
          </p:cNvPicPr>
          <p:nvPr/>
        </p:nvPicPr>
        <p:blipFill>
          <a:blip r:embed="rId7"/>
          <a:stretch>
            <a:fillRect/>
          </a:stretch>
        </p:blipFill>
        <p:spPr>
          <a:xfrm>
            <a:off x="9650818" y="4028769"/>
            <a:ext cx="2286627" cy="1461321"/>
          </a:xfrm>
          <a:prstGeom prst="rect">
            <a:avLst/>
          </a:prstGeom>
        </p:spPr>
      </p:pic>
      <p:pic>
        <p:nvPicPr>
          <p:cNvPr id="24" name="Graphic 23" descr="Arrow Right with solid fill">
            <a:extLst>
              <a:ext uri="{FF2B5EF4-FFF2-40B4-BE49-F238E27FC236}">
                <a16:creationId xmlns:a16="http://schemas.microsoft.com/office/drawing/2014/main" id="{9E382C5E-3ECB-9A24-D1CC-EC5D61B92B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63774" y="4433735"/>
            <a:ext cx="651387" cy="651387"/>
          </a:xfrm>
          <a:prstGeom prst="rect">
            <a:avLst/>
          </a:prstGeom>
        </p:spPr>
      </p:pic>
    </p:spTree>
    <p:extLst>
      <p:ext uri="{BB962C8B-B14F-4D97-AF65-F5344CB8AC3E}">
        <p14:creationId xmlns:p14="http://schemas.microsoft.com/office/powerpoint/2010/main" val="198547501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1765</Words>
  <Application>Microsoft Office PowerPoint</Application>
  <PresentationFormat>Widescreen</PresentationFormat>
  <Paragraphs>196</Paragraphs>
  <Slides>23</Slides>
  <Notes>23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23</vt:i4>
      </vt:variant>
    </vt:vector>
  </HeadingPairs>
  <TitlesOfParts>
    <vt:vector size="33" baseType="lpstr">
      <vt:lpstr>Arial</vt:lpstr>
      <vt:lpstr>Calibri</vt:lpstr>
      <vt:lpstr>Calibri Light</vt:lpstr>
      <vt:lpstr>Cambria Math</vt:lpstr>
      <vt:lpstr>Courier New</vt:lpstr>
      <vt:lpstr>Roboto Slab</vt:lpstr>
      <vt:lpstr>Source Sans Pro</vt:lpstr>
      <vt:lpstr>Office Theme</vt:lpstr>
      <vt:lpstr>Cordelia template</vt:lpstr>
      <vt:lpstr>1_Cordelia template</vt:lpstr>
      <vt:lpstr>Binar.ai</vt:lpstr>
      <vt:lpstr>The Team</vt:lpstr>
      <vt:lpstr>Content</vt:lpstr>
      <vt:lpstr>PowerPoint Presentation</vt:lpstr>
      <vt:lpstr>PowerPoint Presentation</vt:lpstr>
      <vt:lpstr>1. Dataset Curation</vt:lpstr>
      <vt:lpstr>PowerPoint Presentation</vt:lpstr>
      <vt:lpstr>PowerPoint Presentation</vt:lpstr>
      <vt:lpstr>PowerPoint Presentation</vt:lpstr>
      <vt:lpstr>2. Model Implementation</vt:lpstr>
      <vt:lpstr>PowerPoint Presentation</vt:lpstr>
      <vt:lpstr>PowerPoint Presentation</vt:lpstr>
      <vt:lpstr>PowerPoint Presentation</vt:lpstr>
      <vt:lpstr>PowerPoint Presentation</vt:lpstr>
      <vt:lpstr>3. Evaluation &amp; Experimentation</vt:lpstr>
      <vt:lpstr>PowerPoint Presentation</vt:lpstr>
      <vt:lpstr>PowerPoint Presentation</vt:lpstr>
      <vt:lpstr>PowerPoint Presentation</vt:lpstr>
      <vt:lpstr>PowerPoint Presentation</vt:lpstr>
      <vt:lpstr>PowerPoint Presentation</vt:lpstr>
      <vt:lpstr>PowerPoint Presentation</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Binar.ai</dc:title>
  <dc:creator>Shawn Lee</dc:creator>
  <cp:lastModifiedBy>Shawn Lee</cp:lastModifiedBy>
  <cp:revision>14</cp:revision>
  <dcterms:created xsi:type="dcterms:W3CDTF">2023-04-01T20:09:12Z</dcterms:created>
  <dcterms:modified xsi:type="dcterms:W3CDTF">2023-04-02T14:37:51Z</dcterms:modified>
</cp:coreProperties>
</file>